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1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8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5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7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2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FF39D"/>
                </a:solidFill>
              </a:rPr>
              <a:pPr/>
              <a:t>27.10.2022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48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0858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559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10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7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14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08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5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6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9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8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4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10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7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8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75F6D"/>
                </a:solidFill>
              </a:rPr>
              <a:pPr/>
              <a:t>27.10.2022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5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7772400" cy="432048"/>
          </a:xfrm>
        </p:spPr>
        <p:txBody>
          <a:bodyPr>
            <a:normAutofit/>
          </a:bodyPr>
          <a:lstStyle/>
          <a:p>
            <a:r>
              <a:rPr lang="kk-KZ" sz="1800" dirty="0" smtClean="0"/>
              <a:t>ӘЛ-ФАРАБИ АТЫНДАҒЫ ҚАЗАҚ ҰЛТТЫҚ УНИВЕРСИТЕТІ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Адамдарға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жасалған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биомедициналық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эксперименттердің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тарихы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Эвтаназия 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Ð²ÑÐ°Ð½Ð°Ð·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55591"/>
            <a:ext cx="2520280" cy="235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81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Ресми</a:t>
            </a:r>
            <a:r>
              <a:rPr lang="ru-RU" dirty="0" smtClean="0"/>
              <a:t> </a:t>
            </a:r>
            <a:r>
              <a:rPr lang="ru-RU" dirty="0" err="1"/>
              <a:t>дефинициялар</a:t>
            </a:r>
            <a:r>
              <a:rPr lang="ru-RU" dirty="0"/>
              <a:t> мен </a:t>
            </a:r>
            <a:r>
              <a:rPr lang="ru-RU" dirty="0" err="1"/>
              <a:t>пациенттің</a:t>
            </a:r>
            <a:r>
              <a:rPr lang="ru-RU" dirty="0"/>
              <a:t> </a:t>
            </a:r>
            <a:r>
              <a:rPr lang="ru-RU" dirty="0" err="1"/>
              <a:t>талабы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өмірін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тоқтату</a:t>
            </a:r>
            <a:r>
              <a:rPr lang="ru-RU" dirty="0" smtClean="0"/>
              <a:t> </a:t>
            </a:r>
            <a:r>
              <a:rPr lang="ru-RU" dirty="0" err="1"/>
              <a:t>ерікті</a:t>
            </a:r>
            <a:r>
              <a:rPr lang="ru-RU" dirty="0"/>
              <a:t> эвтаназия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мәселе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Жоғарыда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келтірілген</a:t>
            </a:r>
            <a:r>
              <a:rPr lang="ru-RU" dirty="0"/>
              <a:t> </a:t>
            </a:r>
            <a:r>
              <a:rPr lang="ru-RU" dirty="0" err="1"/>
              <a:t>анықтамалар</a:t>
            </a:r>
            <a:r>
              <a:rPr lang="ru-RU" dirty="0"/>
              <a:t> </a:t>
            </a:r>
            <a:r>
              <a:rPr lang="ru-RU" dirty="0" err="1"/>
              <a:t>халықаралық</a:t>
            </a:r>
            <a:r>
              <a:rPr lang="ru-RU" dirty="0"/>
              <a:t> </a:t>
            </a:r>
            <a:r>
              <a:rPr lang="ru-RU" dirty="0" err="1"/>
              <a:t>биоэтикада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ережелерге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.</a:t>
            </a:r>
          </a:p>
        </p:txBody>
      </p:sp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35474"/>
            <a:ext cx="3851920" cy="39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649072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          </a:t>
            </a:r>
            <a:r>
              <a:rPr lang="ru-RU" sz="3200" b="1" dirty="0" err="1" smtClean="0">
                <a:solidFill>
                  <a:srgbClr val="002060"/>
                </a:solidFill>
              </a:rPr>
              <a:t>Эвтаназияны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қылмыстық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аумақтан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шығару</a:t>
            </a:r>
            <a:r>
              <a:rPr lang="ru-RU" sz="3200" b="1" dirty="0" smtClean="0">
                <a:solidFill>
                  <a:srgbClr val="002060"/>
                </a:solidFill>
              </a:rPr>
              <a:t>(декриминализация) </a:t>
            </a:r>
            <a:r>
              <a:rPr lang="ru-RU" sz="3200" b="1" dirty="0" err="1" smtClean="0">
                <a:solidFill>
                  <a:srgbClr val="002060"/>
                </a:solidFill>
              </a:rPr>
              <a:t>дегеніміз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97666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Нидерландыда</a:t>
            </a:r>
            <a:r>
              <a:rPr lang="ru-RU" dirty="0"/>
              <a:t> </a:t>
            </a:r>
            <a:r>
              <a:rPr lang="ru-RU" dirty="0" err="1"/>
              <a:t>ерікті</a:t>
            </a:r>
            <a:r>
              <a:rPr lang="ru-RU" dirty="0"/>
              <a:t> эвтаназия </a:t>
            </a:r>
            <a:r>
              <a:rPr lang="ru-RU" dirty="0" err="1"/>
              <a:t>қылмыстық</a:t>
            </a:r>
            <a:r>
              <a:rPr lang="ru-RU" dirty="0"/>
              <a:t> </a:t>
            </a:r>
            <a:r>
              <a:rPr lang="ru-RU" dirty="0" err="1"/>
              <a:t>аумақтан</a:t>
            </a:r>
            <a:r>
              <a:rPr lang="ru-RU" dirty="0"/>
              <a:t> </a:t>
            </a:r>
            <a:r>
              <a:rPr lang="ru-RU" dirty="0" err="1"/>
              <a:t>шығарылған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дүние</a:t>
            </a:r>
            <a:r>
              <a:rPr lang="ru-RU" dirty="0"/>
              <a:t> </a:t>
            </a:r>
            <a:r>
              <a:rPr lang="ru-RU" dirty="0" err="1"/>
              <a:t>жүзіндегі</a:t>
            </a:r>
            <a:r>
              <a:rPr lang="ru-RU" dirty="0"/>
              <a:t> "</a:t>
            </a:r>
            <a:r>
              <a:rPr lang="ru-RU" dirty="0" err="1"/>
              <a:t>қайырымдылық</a:t>
            </a:r>
            <a:r>
              <a:rPr lang="ru-RU" dirty="0"/>
              <a:t> пен </a:t>
            </a:r>
            <a:r>
              <a:rPr lang="ru-RU" dirty="0" err="1"/>
              <a:t>өлтіруге</a:t>
            </a:r>
            <a:r>
              <a:rPr lang="ru-RU" dirty="0"/>
              <a:t>» </a:t>
            </a:r>
            <a:r>
              <a:rPr lang="ru-RU" dirty="0" err="1"/>
              <a:t>рұқсат</a:t>
            </a:r>
            <a:r>
              <a:rPr lang="ru-RU" dirty="0"/>
              <a:t> </a:t>
            </a:r>
            <a:r>
              <a:rPr lang="ru-RU" dirty="0" err="1"/>
              <a:t>берген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ел.</a:t>
            </a:r>
            <a:br>
              <a:rPr lang="ru-RU" dirty="0"/>
            </a:br>
            <a:r>
              <a:rPr lang="ru-RU" dirty="0" err="1" smtClean="0"/>
              <a:t>Жаңа</a:t>
            </a:r>
            <a:r>
              <a:rPr lang="ru-RU" dirty="0" smtClean="0"/>
              <a:t> </a:t>
            </a:r>
            <a:r>
              <a:rPr lang="ru-RU" dirty="0" err="1"/>
              <a:t>заң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эвтаназия </a:t>
            </a:r>
            <a:r>
              <a:rPr lang="ru-RU" dirty="0" err="1" smtClean="0"/>
              <a:t>созылмалы</a:t>
            </a:r>
            <a:r>
              <a:rPr lang="ru-RU" dirty="0" smtClean="0"/>
              <a:t>, </a:t>
            </a:r>
            <a:r>
              <a:rPr lang="ru-RU" dirty="0" err="1" smtClean="0"/>
              <a:t>қайғы</a:t>
            </a:r>
            <a:r>
              <a:rPr lang="ru-RU" dirty="0" smtClean="0"/>
              <a:t> </a:t>
            </a:r>
            <a:r>
              <a:rPr lang="ru-RU" dirty="0" err="1"/>
              <a:t>шегіп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пациенттерге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қолданылуы</a:t>
            </a:r>
            <a:r>
              <a:rPr lang="ru-RU" dirty="0"/>
              <a:t> </a:t>
            </a:r>
            <a:r>
              <a:rPr lang="ru-RU" dirty="0" err="1"/>
              <a:t>тиіс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 descr="ÐÐ°ÑÑÐ¸Ð½ÐºÐ¸ Ð¿Ð¾ Ð·Ð°Ð¿ÑÐ¾ÑÑ Ð´ÐµÐºÑÐ¸Ð¼Ð¸Ð½Ð°Ð»Ð¸Ð·Ð°Ñ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64" y="1311602"/>
            <a:ext cx="29523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6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kk-KZ" b="1" dirty="0"/>
              <a:t>Қойылатын басқа да талаптар: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072" y="1503870"/>
            <a:ext cx="5266928" cy="4525963"/>
          </a:xfrm>
        </p:spPr>
        <p:txBody>
          <a:bodyPr>
            <a:normAutofit fontScale="70000" lnSpcReduction="20000"/>
          </a:bodyPr>
          <a:lstStyle/>
          <a:p>
            <a:r>
              <a:rPr lang="kk-KZ" dirty="0" smtClean="0"/>
              <a:t>- тәуелсіз </a:t>
            </a:r>
            <a:r>
              <a:rPr lang="kk-KZ" dirty="0"/>
              <a:t>дәрігердің екінші пікірінің болуы;</a:t>
            </a:r>
            <a:br>
              <a:rPr lang="kk-KZ" dirty="0"/>
            </a:br>
            <a:r>
              <a:rPr lang="kk-KZ" dirty="0" smtClean="0"/>
              <a:t>- пациенттің </a:t>
            </a:r>
            <a:r>
              <a:rPr lang="kk-KZ" dirty="0"/>
              <a:t>ақыл - ойы дұрыс деп куәландырылу кереп;</a:t>
            </a:r>
            <a:br>
              <a:rPr lang="kk-KZ" dirty="0"/>
            </a:br>
            <a:r>
              <a:rPr lang="kk-KZ" dirty="0" smtClean="0"/>
              <a:t>- өлім </a:t>
            </a:r>
            <a:r>
              <a:rPr lang="kk-KZ" dirty="0"/>
              <a:t>туралы талап ерікті, тәуелсіз және табанды түрде </a:t>
            </a:r>
            <a:r>
              <a:rPr lang="kk-KZ" dirty="0" smtClean="0"/>
              <a:t>жасалуы қажет</a:t>
            </a:r>
            <a:r>
              <a:rPr lang="kk-KZ" dirty="0"/>
              <a:t>.</a:t>
            </a:r>
            <a:br>
              <a:rPr lang="kk-KZ" dirty="0"/>
            </a:br>
            <a:r>
              <a:rPr lang="kk-KZ" dirty="0"/>
              <a:t>Эвтаназия жасау туралы мүмкіншілікті қарастырған кезде, </a:t>
            </a:r>
            <a:r>
              <a:rPr lang="kk-KZ" dirty="0" smtClean="0"/>
              <a:t>пациент жазылмас </a:t>
            </a:r>
            <a:r>
              <a:rPr lang="kk-KZ" dirty="0"/>
              <a:t>соматикалық аурумен ауруы шарт. Бірақ, </a:t>
            </a:r>
            <a:r>
              <a:rPr lang="kk-KZ" dirty="0" smtClean="0"/>
              <a:t>эвтаназияны дәрігерлердің </a:t>
            </a:r>
            <a:r>
              <a:rPr lang="kk-KZ" dirty="0"/>
              <a:t>өздері ұсынбауы қажет. Ауызша, жазбаша талап пен </a:t>
            </a:r>
            <a:r>
              <a:rPr lang="kk-KZ" dirty="0" smtClean="0"/>
              <a:t>дәрігер келіседі</a:t>
            </a:r>
            <a:r>
              <a:rPr lang="kk-KZ" dirty="0"/>
              <a:t>, ол заңдастырылған, бірақ дәрігер ондай әрекет жасауға </a:t>
            </a:r>
            <a:r>
              <a:rPr lang="kk-KZ" dirty="0" smtClean="0"/>
              <a:t>міндетті емес</a:t>
            </a:r>
            <a:r>
              <a:rPr lang="kk-KZ" dirty="0"/>
              <a:t>. Дәрігер талаппен, күтім көрсету процедуралары мен келісуі мүмкін.</a:t>
            </a:r>
            <a:endParaRPr lang="ru-RU" dirty="0"/>
          </a:p>
        </p:txBody>
      </p:sp>
      <p:pic>
        <p:nvPicPr>
          <p:cNvPr id="11266" name="Picture 2" descr="ÐÐ°ÑÑÐ¸Ð½ÐºÐ¸ Ð¿Ð¾ Ð·Ð°Ð¿ÑÐ¾ÑÑ ÑÐ²ÑÐ°Ð½Ð°Ð·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600400" cy="42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kk-KZ" dirty="0"/>
              <a:t>Пациенттің аяқталмас және бастан кеше алмайтын ауруына дәрігер </a:t>
            </a:r>
            <a:r>
              <a:rPr lang="kk-KZ" dirty="0" smtClean="0"/>
              <a:t>әркашан сенімді </a:t>
            </a:r>
            <a:r>
              <a:rPr lang="kk-KZ" dirty="0"/>
              <a:t>болуы керек. Егер, мұндай сенімділік жоқ болса, дәрігер </a:t>
            </a:r>
            <a:r>
              <a:rPr lang="kk-KZ" dirty="0" smtClean="0"/>
              <a:t>эвтаназия</a:t>
            </a:r>
            <a:r>
              <a:rPr lang="kk-KZ" dirty="0"/>
              <a:t> </a:t>
            </a:r>
            <a:r>
              <a:rPr lang="kk-KZ" dirty="0" smtClean="0"/>
              <a:t>жасау </a:t>
            </a:r>
            <a:r>
              <a:rPr lang="kk-KZ" dirty="0"/>
              <a:t>талабымен келіспеуіне де болады.</a:t>
            </a:r>
            <a:br>
              <a:rPr lang="kk-KZ" dirty="0"/>
            </a:br>
            <a:r>
              <a:rPr lang="kk-KZ" dirty="0"/>
              <a:t>Эвтаназия мен өзін өзі өлтіруге мәжбүр қылу (суицид) қылмыс </a:t>
            </a:r>
            <a:r>
              <a:rPr lang="kk-KZ" dirty="0" smtClean="0"/>
              <a:t>болып есептелінеді</a:t>
            </a:r>
            <a:r>
              <a:rPr lang="kk-KZ" dirty="0"/>
              <a:t>, бірақ белгілі жағдайларда олар қылмыстық аумақтан </a:t>
            </a:r>
            <a:r>
              <a:rPr lang="kk-KZ" dirty="0" smtClean="0"/>
              <a:t>шығарылады</a:t>
            </a:r>
            <a:r>
              <a:rPr lang="kk-KZ" dirty="0"/>
              <a:t>. Голландияның қылмыстық кодексі (293-294 бап) өмірді </a:t>
            </a:r>
            <a:r>
              <a:rPr lang="kk-KZ" dirty="0" smtClean="0"/>
              <a:t>науқатың талабы </a:t>
            </a:r>
            <a:r>
              <a:rPr lang="kk-KZ" dirty="0"/>
              <a:t>бойынша тоқтату мен суицидке дәрігер көмектесетін болса </a:t>
            </a:r>
            <a:r>
              <a:rPr lang="kk-KZ" dirty="0" smtClean="0"/>
              <a:t>және қажетті </a:t>
            </a:r>
            <a:r>
              <a:rPr lang="kk-KZ" dirty="0"/>
              <a:t>көмек көрсету критерийлері сақталынса, онда ол қылмыс </a:t>
            </a:r>
            <a:r>
              <a:rPr lang="kk-KZ" dirty="0" smtClean="0"/>
              <a:t>деп қарастырылмайды</a:t>
            </a:r>
            <a:r>
              <a:rPr lang="kk-KZ" dirty="0"/>
              <a:t>. Сондықтан, эвтаназия межбүрленген </a:t>
            </a:r>
            <a:r>
              <a:rPr lang="kk-KZ" dirty="0" smtClean="0"/>
              <a:t>өзін-өзі өлтіру </a:t>
            </a:r>
            <a:r>
              <a:rPr lang="kk-KZ" dirty="0"/>
              <a:t>енді жазаланбайды деу, құжаттың шын мәнін ашпайды.</a:t>
            </a:r>
            <a:br>
              <a:rPr lang="kk-KZ" dirty="0"/>
            </a:br>
            <a:endParaRPr lang="ru-RU" dirty="0"/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90119"/>
            <a:ext cx="3456384" cy="238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24" y="4077072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741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k-KZ" sz="2700" dirty="0" smtClean="0"/>
              <a:t/>
            </a:r>
            <a:br>
              <a:rPr lang="kk-KZ" sz="2700" dirty="0" smtClean="0"/>
            </a:br>
            <a:r>
              <a:rPr lang="kk-KZ" sz="2700" dirty="0" smtClean="0"/>
              <a:t>Эвтаназияны </a:t>
            </a:r>
            <a:r>
              <a:rPr lang="kk-KZ" sz="2700" dirty="0"/>
              <a:t>жақтайтын және оған қарсы қандай пікірлер бар</a:t>
            </a:r>
            <a:r>
              <a:rPr lang="kk-KZ" sz="2700" dirty="0" smtClean="0"/>
              <a:t>?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kk-KZ" dirty="0" smtClean="0"/>
          </a:p>
          <a:p>
            <a:r>
              <a:rPr lang="kk-KZ" dirty="0" smtClean="0"/>
              <a:t>Эвтаназия </a:t>
            </a:r>
            <a:r>
              <a:rPr lang="kk-KZ" dirty="0"/>
              <a:t>адам төзе алмайтын және үмітсіз қайғы кезінде ғана</a:t>
            </a:r>
            <a:br>
              <a:rPr lang="kk-KZ" dirty="0"/>
            </a:br>
            <a:r>
              <a:rPr lang="kk-KZ" dirty="0"/>
              <a:t>қолданылады. Адам төзбейтін және үмітсіз күйзеліс кезінде өлуге ұмтылу</a:t>
            </a:r>
            <a:br>
              <a:rPr lang="kk-KZ" dirty="0"/>
            </a:br>
            <a:r>
              <a:rPr lang="kk-KZ" dirty="0"/>
              <a:t>ерікті болып табыла ма?</a:t>
            </a:r>
            <a:br>
              <a:rPr lang="kk-KZ" dirty="0"/>
            </a:br>
            <a:r>
              <a:rPr lang="kk-KZ" dirty="0"/>
              <a:t>Кейбір сыншылар пациентті өлтіргеннің орнына, ол өзін жақсы</a:t>
            </a:r>
            <a:br>
              <a:rPr lang="kk-KZ" dirty="0"/>
            </a:br>
            <a:r>
              <a:rPr lang="kk-KZ" dirty="0"/>
              <a:t>сезінетіндей жағдай жасау керек дейді. Эвтаназияны науқас, депрессияның</a:t>
            </a:r>
            <a:br>
              <a:rPr lang="kk-KZ" dirty="0"/>
            </a:br>
            <a:r>
              <a:rPr lang="kk-KZ" dirty="0"/>
              <a:t>және қатты толқудың, қажетсіздік сезімінің немесе басқа адамдардың</a:t>
            </a:r>
            <a:br>
              <a:rPr lang="kk-KZ" dirty="0"/>
            </a:br>
            <a:r>
              <a:rPr lang="kk-KZ" dirty="0" smtClean="0"/>
              <a:t>уағыздауының салдарынан талап етуі мүмкін</a:t>
            </a:r>
            <a:r>
              <a:rPr lang="kk-KZ" dirty="0"/>
              <a:t>. Эвтаназияны қолдаушылар мен</a:t>
            </a:r>
            <a:br>
              <a:rPr lang="kk-KZ" dirty="0"/>
            </a:br>
            <a:r>
              <a:rPr lang="kk-KZ" dirty="0"/>
              <a:t>айтыса отырып, бір топ голландиялық авторлар "өмірі мен өлімге шейін</a:t>
            </a:r>
            <a:br>
              <a:rPr lang="kk-KZ" dirty="0"/>
            </a:br>
            <a:r>
              <a:rPr lang="kk-KZ" dirty="0"/>
              <a:t>үрейленген» атты </a:t>
            </a:r>
            <a:r>
              <a:rPr lang="kk-KZ" dirty="0" smtClean="0"/>
              <a:t>деп </a:t>
            </a:r>
            <a:r>
              <a:rPr lang="kk-KZ" dirty="0"/>
              <a:t>жазды. Олар, адамның еркіндігі тек ойлаумен</a:t>
            </a:r>
            <a:br>
              <a:rPr lang="kk-KZ" dirty="0"/>
            </a:br>
            <a:r>
              <a:rPr lang="kk-KZ" dirty="0"/>
              <a:t>емес, сонымен қатар эмоциялар мен және санадан тыс мотивтер мен</a:t>
            </a:r>
            <a:br>
              <a:rPr lang="kk-KZ" dirty="0"/>
            </a:br>
            <a:r>
              <a:rPr lang="kk-KZ" dirty="0"/>
              <a:t>реттелетіндігін дәлелдеді. Авторлар «өмірдің ақыры» деген мәселені</a:t>
            </a:r>
            <a:br>
              <a:rPr lang="kk-KZ" dirty="0"/>
            </a:br>
            <a:r>
              <a:rPr lang="kk-KZ" dirty="0"/>
              <a:t>шешу-де, дәрігер мен пациенттің қарым-қатынасы әрқашан еркін және</a:t>
            </a:r>
            <a:br>
              <a:rPr lang="kk-KZ" dirty="0"/>
            </a:br>
            <a:r>
              <a:rPr lang="kk-KZ" dirty="0"/>
              <a:t>рационалды болатынына күмәнмен қарайды.</a:t>
            </a:r>
            <a:br>
              <a:rPr lang="kk-KZ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79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281" y="260648"/>
            <a:ext cx="8229600" cy="1143000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kk-KZ" dirty="0">
                <a:solidFill>
                  <a:schemeClr val="bg1"/>
                </a:solidFill>
              </a:rPr>
              <a:t>Чабот </a:t>
            </a:r>
            <a:r>
              <a:rPr lang="kk-KZ" dirty="0" smtClean="0">
                <a:solidFill>
                  <a:schemeClr val="bg1"/>
                </a:solidFill>
              </a:rPr>
              <a:t>оқиғасы: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kk-KZ" dirty="0">
                <a:solidFill>
                  <a:schemeClr val="bg1"/>
                </a:solidFill>
              </a:rPr>
              <a:t>50 жастағы пациент әйелдің екі ұлы қайтыс болады, бір ұлы </a:t>
            </a:r>
            <a:r>
              <a:rPr lang="kk-KZ" dirty="0" smtClean="0">
                <a:solidFill>
                  <a:schemeClr val="bg1"/>
                </a:solidFill>
              </a:rPr>
              <a:t>өз-өзіне </a:t>
            </a:r>
            <a:r>
              <a:rPr lang="kk-KZ" dirty="0">
                <a:solidFill>
                  <a:schemeClr val="bg1"/>
                </a:solidFill>
              </a:rPr>
              <a:t>қол жұмсап қаза болса, ал екіншісі қатерлі ісіктен көз жұмады.</a:t>
            </a:r>
            <a:br>
              <a:rPr lang="kk-KZ" dirty="0">
                <a:solidFill>
                  <a:schemeClr val="bg1"/>
                </a:solidFill>
              </a:rPr>
            </a:br>
            <a:r>
              <a:rPr lang="kk-KZ" dirty="0">
                <a:solidFill>
                  <a:schemeClr val="bg1"/>
                </a:solidFill>
              </a:rPr>
              <a:t>Осының салдарынан пациент әйел созылмалы депрессияны </a:t>
            </a:r>
            <a:r>
              <a:rPr lang="kk-KZ" dirty="0" smtClean="0">
                <a:solidFill>
                  <a:schemeClr val="bg1"/>
                </a:solidFill>
              </a:rPr>
              <a:t>басынан кешірді</a:t>
            </a:r>
            <a:r>
              <a:rPr lang="kk-KZ" dirty="0">
                <a:solidFill>
                  <a:schemeClr val="bg1"/>
                </a:solidFill>
              </a:rPr>
              <a:t>. Оның кайғысы психологиялық сипатта болды. Екінші ұлының өлімінен кейін, ол өзін-өзі өлтіргісі келіп, голландияның ерікті </a:t>
            </a:r>
            <a:r>
              <a:rPr lang="kk-KZ" dirty="0" smtClean="0">
                <a:solidFill>
                  <a:schemeClr val="bg1"/>
                </a:solidFill>
              </a:rPr>
              <a:t>эвтаназия федерациясына </a:t>
            </a:r>
            <a:r>
              <a:rPr lang="kk-KZ" dirty="0">
                <a:solidFill>
                  <a:schemeClr val="bg1"/>
                </a:solidFill>
              </a:rPr>
              <a:t>барады, олар оны доктор Болдуин Чаботқа жібереді.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6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  <a:solidFill>
            <a:srgbClr val="002060"/>
          </a:solidFill>
          <a:ln>
            <a:solidFill>
              <a:schemeClr val="tx2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kk-KZ" dirty="0" smtClean="0">
                <a:solidFill>
                  <a:schemeClr val="bg1"/>
                </a:solidFill>
              </a:rPr>
              <a:t>Дәрігер Чабот оған "ауыр, әрі қиын емделетін психикалық ауытқуы </a:t>
            </a:r>
            <a:r>
              <a:rPr lang="kk-KZ" dirty="0" smtClean="0">
                <a:solidFill>
                  <a:schemeClr val="bg1"/>
                </a:solidFill>
              </a:rPr>
              <a:t>бар» деген </a:t>
            </a:r>
            <a:r>
              <a:rPr lang="kk-KZ" dirty="0" smtClean="0">
                <a:solidFill>
                  <a:schemeClr val="bg1"/>
                </a:solidFill>
              </a:rPr>
              <a:t>диагноз қояды. </a:t>
            </a:r>
            <a:endParaRPr lang="kk-KZ" dirty="0" smtClean="0">
              <a:solidFill>
                <a:schemeClr val="bg1"/>
              </a:solidFill>
            </a:endParaRPr>
          </a:p>
          <a:p>
            <a:r>
              <a:rPr lang="kk-KZ" dirty="0" smtClean="0">
                <a:solidFill>
                  <a:schemeClr val="bg1"/>
                </a:solidFill>
              </a:rPr>
              <a:t>Дәрігер </a:t>
            </a:r>
            <a:r>
              <a:rPr lang="kk-KZ" dirty="0" smtClean="0">
                <a:solidFill>
                  <a:schemeClr val="bg1"/>
                </a:solidFill>
              </a:rPr>
              <a:t>бұл науқас жөнінде бірнеше әріптесімен кеңеседі, бірақ олардың ешқайсысы пациенті тікелей тексермейді.</a:t>
            </a:r>
            <a:br>
              <a:rPr lang="kk-KZ" dirty="0" smtClean="0">
                <a:solidFill>
                  <a:schemeClr val="bg1"/>
                </a:solidFill>
              </a:rPr>
            </a:br>
            <a:r>
              <a:rPr lang="kk-KZ" dirty="0" smtClean="0">
                <a:solidFill>
                  <a:schemeClr val="bg1"/>
                </a:solidFill>
              </a:rPr>
              <a:t>Ақыр соңында, яғни 1991 жылдың қыркүйек айында, дәрігер Чабот пациенттің өзін өзі өлтіруіне көмектесемін деген шешім қабылдап, оған өлімге әкелетін дозалы дәрі береді және әйелдің </a:t>
            </a:r>
            <a:r>
              <a:rPr lang="kk-KZ" dirty="0">
                <a:solidFill>
                  <a:schemeClr val="bg1"/>
                </a:solidFill>
              </a:rPr>
              <a:t>өлімі туралы </a:t>
            </a:r>
            <a:r>
              <a:rPr lang="kk-KZ" dirty="0" smtClean="0">
                <a:solidFill>
                  <a:schemeClr val="bg1"/>
                </a:solidFill>
              </a:rPr>
              <a:t>тергеушіге хабарлайды.</a:t>
            </a:r>
            <a:r>
              <a:rPr lang="kk-KZ" dirty="0"/>
              <a:t/>
            </a:r>
            <a:br>
              <a:rPr lang="kk-KZ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224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r>
              <a:rPr lang="kk-KZ" dirty="0"/>
              <a:t>Бұл оқиғадан кейін, Голландияның қылмыстық кодексінің 294-</a:t>
            </a:r>
            <a:br>
              <a:rPr lang="kk-KZ" dirty="0"/>
            </a:br>
            <a:r>
              <a:rPr lang="kk-KZ" dirty="0"/>
              <a:t>бабы бойынша, дәрігер қылмысқа тартылады. Ол мұндай іске барудың</a:t>
            </a:r>
            <a:br>
              <a:rPr lang="kk-KZ" dirty="0"/>
            </a:br>
            <a:r>
              <a:rPr lang="kk-KZ" dirty="0" smtClean="0"/>
              <a:t>қажеттілігін </a:t>
            </a:r>
            <a:r>
              <a:rPr lang="kk-KZ" dirty="0"/>
              <a:t>дәлелдеуге тырысады. Бірақ, Жоғарғы Сот пациенттің</a:t>
            </a:r>
            <a:br>
              <a:rPr lang="kk-KZ" dirty="0"/>
            </a:br>
            <a:r>
              <a:rPr lang="kk-KZ" dirty="0"/>
              <a:t>қайғысы психологиялық тұрғыда болғандықтан, яғни әйелдің жанын</a:t>
            </a:r>
            <a:br>
              <a:rPr lang="kk-KZ" dirty="0"/>
            </a:br>
            <a:r>
              <a:rPr lang="kk-KZ" dirty="0"/>
              <a:t>азапқа салған жазылмас соматикалық дерті болмағандықтан, мұны</a:t>
            </a:r>
            <a:br>
              <a:rPr lang="kk-KZ" dirty="0"/>
            </a:br>
            <a:r>
              <a:rPr lang="kk-KZ" dirty="0"/>
              <a:t>жасаудың қажеттілігі болған жоқ деп шешті. Дегенмен, Чаботтың</a:t>
            </a:r>
            <a:br>
              <a:rPr lang="kk-KZ" dirty="0"/>
            </a:br>
            <a:r>
              <a:rPr lang="kk-KZ" dirty="0"/>
              <a:t>эвтаназияны қолдануын ақтау үшін, пациентті тәуелсіз медициналық</a:t>
            </a:r>
            <a:br>
              <a:rPr lang="kk-KZ" dirty="0"/>
            </a:br>
            <a:r>
              <a:rPr lang="kk-KZ" dirty="0"/>
              <a:t>эксперт қарап шығуы керектігін сот мойындады. Дәрігер алғашында</a:t>
            </a:r>
            <a:br>
              <a:rPr lang="kk-KZ" dirty="0"/>
            </a:br>
            <a:r>
              <a:rPr lang="kk-KZ" dirty="0"/>
              <a:t>өзі кеңескен жеті әріптесінен көмек күтеді, бірақ олардың біреуі де</a:t>
            </a:r>
            <a:br>
              <a:rPr lang="kk-KZ" dirty="0"/>
            </a:br>
            <a:r>
              <a:rPr lang="kk-KZ" dirty="0"/>
              <a:t>пациентті көрмегендіктен толыққанды жәрдем бере алмады. Сондықтан,</a:t>
            </a:r>
            <a:br>
              <a:rPr lang="kk-KZ" dirty="0"/>
            </a:br>
            <a:r>
              <a:rPr lang="kk-KZ" dirty="0"/>
              <a:t>қажеттілікті ақтау дәлелденбеген болып есептеліп, 1994 жылдың</a:t>
            </a:r>
            <a:br>
              <a:rPr lang="kk-KZ" dirty="0"/>
            </a:br>
            <a:r>
              <a:rPr lang="kk-KZ" dirty="0"/>
              <a:t>маусымында дәрігер Чабот Жоғарғы Соттың 294-бабы бойынша кінәлі</a:t>
            </a:r>
            <a:br>
              <a:rPr lang="kk-KZ" dirty="0"/>
            </a:br>
            <a:r>
              <a:rPr lang="kk-KZ" dirty="0"/>
              <a:t>деп табылды. 1995 жылдың ақпанында дәрігер Чабот Медициналық</a:t>
            </a:r>
            <a:br>
              <a:rPr lang="kk-KZ" dirty="0"/>
            </a:br>
            <a:r>
              <a:rPr lang="kk-KZ" dirty="0"/>
              <a:t>дисциплинарлық трибуналдан сөгіс алса да, Жоғары сот оны жазалаудан</a:t>
            </a:r>
            <a:br>
              <a:rPr lang="kk-KZ" dirty="0"/>
            </a:br>
            <a:r>
              <a:rPr lang="kk-KZ" dirty="0"/>
              <a:t>бас тартты.</a:t>
            </a:r>
            <a:br>
              <a:rPr lang="kk-KZ" dirty="0"/>
            </a:br>
            <a:endParaRPr lang="ru-RU" dirty="0"/>
          </a:p>
        </p:txBody>
      </p:sp>
      <p:pic>
        <p:nvPicPr>
          <p:cNvPr id="13314" name="Picture 2" descr="ÐÐ°ÑÑÐ¸Ð½ÐºÐ¸ Ð¿Ð¾ Ð·Ð°Ð¿ÑÐ¾ÑÑ ÑÐ²ÑÐ°Ð½Ð°Ð·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3"/>
            <a:ext cx="4788024" cy="28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2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5527"/>
            <a:ext cx="5112568" cy="6633833"/>
          </a:xfrm>
          <a:solidFill>
            <a:schemeClr val="accent1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kk-KZ" b="1" dirty="0" smtClean="0">
              <a:solidFill>
                <a:schemeClr val="bg1"/>
              </a:solidFill>
            </a:endParaRPr>
          </a:p>
          <a:p>
            <a:r>
              <a:rPr lang="kk-KZ" b="1" dirty="0" smtClean="0">
                <a:solidFill>
                  <a:schemeClr val="bg1"/>
                </a:solidFill>
              </a:rPr>
              <a:t>Эвтаназияны </a:t>
            </a:r>
            <a:r>
              <a:rPr lang="kk-KZ" b="1" dirty="0">
                <a:solidFill>
                  <a:schemeClr val="bg1"/>
                </a:solidFill>
              </a:rPr>
              <a:t>медицина тәжірибесінен алып тастауды ұсынушылардың</a:t>
            </a:r>
            <a:br>
              <a:rPr lang="kk-KZ" b="1" dirty="0">
                <a:solidFill>
                  <a:schemeClr val="bg1"/>
                </a:solidFill>
              </a:rPr>
            </a:br>
            <a:r>
              <a:rPr lang="kk-KZ" b="1" dirty="0">
                <a:solidFill>
                  <a:schemeClr val="bg1"/>
                </a:solidFill>
              </a:rPr>
              <a:t>пікірінше, эвтаназия қоғамдық саясатты, сананы өзгертеді, яғни дәрігерлер</a:t>
            </a:r>
            <a:br>
              <a:rPr lang="kk-KZ" b="1" dirty="0">
                <a:solidFill>
                  <a:schemeClr val="bg1"/>
                </a:solidFill>
              </a:rPr>
            </a:br>
            <a:r>
              <a:rPr lang="kk-KZ" b="1" dirty="0">
                <a:solidFill>
                  <a:schemeClr val="bg1"/>
                </a:solidFill>
              </a:rPr>
              <a:t>болсын немесе тіпті басқа адамдар болсын, эвтаназия арқылы адамды</a:t>
            </a:r>
            <a:br>
              <a:rPr lang="kk-KZ" b="1" dirty="0">
                <a:solidFill>
                  <a:schemeClr val="bg1"/>
                </a:solidFill>
              </a:rPr>
            </a:br>
            <a:r>
              <a:rPr lang="kk-KZ" b="1" dirty="0">
                <a:solidFill>
                  <a:schemeClr val="bg1"/>
                </a:solidFill>
              </a:rPr>
              <a:t>әдейі-ак жоспарлап өлтіре алатын болады, - деп қауіптенеді. </a:t>
            </a:r>
            <a:endParaRPr lang="kk-KZ" b="1" dirty="0" smtClean="0">
              <a:solidFill>
                <a:schemeClr val="bg1"/>
              </a:solidFill>
            </a:endParaRPr>
          </a:p>
          <a:p>
            <a:r>
              <a:rPr lang="kk-KZ" b="1" dirty="0" smtClean="0">
                <a:solidFill>
                  <a:schemeClr val="bg1"/>
                </a:solidFill>
              </a:rPr>
              <a:t>Бұл нәрсеге заңды </a:t>
            </a:r>
            <a:r>
              <a:rPr lang="kk-KZ" b="1" dirty="0">
                <a:solidFill>
                  <a:schemeClr val="bg1"/>
                </a:solidFill>
              </a:rPr>
              <a:t>түрде рұқсат беріп (әрине, ол науқасқа деген жанашырлық тан </a:t>
            </a:r>
            <a:r>
              <a:rPr lang="kk-KZ" b="1" dirty="0" smtClean="0">
                <a:solidFill>
                  <a:schemeClr val="bg1"/>
                </a:solidFill>
              </a:rPr>
              <a:t>туып отыр</a:t>
            </a:r>
            <a:r>
              <a:rPr lang="kk-KZ" b="1" dirty="0">
                <a:solidFill>
                  <a:schemeClr val="bg1"/>
                </a:solidFill>
              </a:rPr>
              <a:t>), оған женіл-желпі қарау, эвтаназияны қалыпты жағдайға әкеліп, </a:t>
            </a:r>
            <a:r>
              <a:rPr lang="kk-KZ" b="1" dirty="0" smtClean="0">
                <a:solidFill>
                  <a:schemeClr val="bg1"/>
                </a:solidFill>
              </a:rPr>
              <a:t>оның күнделікті</a:t>
            </a:r>
            <a:r>
              <a:rPr lang="kk-KZ" b="1" dirty="0">
                <a:solidFill>
                  <a:schemeClr val="bg1"/>
                </a:solidFill>
              </a:rPr>
              <a:t>, үйреншікті процеске айналып кетуіне әкеліп соқтыруы мүмкін, </a:t>
            </a:r>
            <a:r>
              <a:rPr lang="kk-KZ" b="1" dirty="0" smtClean="0">
                <a:solidFill>
                  <a:schemeClr val="bg1"/>
                </a:solidFill>
              </a:rPr>
              <a:t>-деген </a:t>
            </a:r>
            <a:r>
              <a:rPr lang="kk-KZ" b="1" dirty="0">
                <a:solidFill>
                  <a:schemeClr val="bg1"/>
                </a:solidFill>
              </a:rPr>
              <a:t>қауіптерін айтады (әсіресе, оның өзіне жауап бере алмайтын </a:t>
            </a:r>
            <a:r>
              <a:rPr lang="kk-KZ" b="1" dirty="0" smtClean="0">
                <a:solidFill>
                  <a:schemeClr val="bg1"/>
                </a:solidFill>
              </a:rPr>
              <a:t>балалар мен </a:t>
            </a:r>
            <a:r>
              <a:rPr lang="kk-KZ" b="1" dirty="0">
                <a:solidFill>
                  <a:schemeClr val="bg1"/>
                </a:solidFill>
              </a:rPr>
              <a:t>психикалық науқастарға кедергісіз қолданылуы орын ала ма </a:t>
            </a:r>
            <a:r>
              <a:rPr lang="kk-KZ" b="1">
                <a:solidFill>
                  <a:schemeClr val="bg1"/>
                </a:solidFill>
              </a:rPr>
              <a:t>деген </a:t>
            </a:r>
            <a:r>
              <a:rPr lang="kk-KZ" b="1" smtClean="0">
                <a:solidFill>
                  <a:schemeClr val="bg1"/>
                </a:solidFill>
              </a:rPr>
              <a:t>күдіктуғызады</a:t>
            </a:r>
            <a:r>
              <a:rPr lang="kk-KZ" b="1" dirty="0">
                <a:solidFill>
                  <a:schemeClr val="bg1"/>
                </a:solidFill>
              </a:rPr>
              <a:t>).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57" y="1340768"/>
            <a:ext cx="389859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36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715200" cy="4873752"/>
          </a:xfrm>
        </p:spPr>
        <p:txBody>
          <a:bodyPr>
            <a:noAutofit/>
          </a:bodyPr>
          <a:lstStyle/>
          <a:p>
            <a:r>
              <a:rPr lang="ru-RU" sz="1800" dirty="0" err="1"/>
              <a:t>Люксембургте</a:t>
            </a:r>
            <a:r>
              <a:rPr lang="ru-RU" sz="1800" dirty="0"/>
              <a:t> </a:t>
            </a:r>
            <a:r>
              <a:rPr lang="ru-RU" sz="1800" dirty="0" err="1"/>
              <a:t>айықпас</a:t>
            </a:r>
            <a:r>
              <a:rPr lang="ru-RU" sz="1800" dirty="0"/>
              <a:t> </a:t>
            </a:r>
            <a:r>
              <a:rPr lang="ru-RU" sz="1800" dirty="0" err="1"/>
              <a:t>дертке</a:t>
            </a:r>
            <a:r>
              <a:rPr lang="ru-RU" sz="1800" dirty="0"/>
              <a:t> </a:t>
            </a:r>
            <a:r>
              <a:rPr lang="ru-RU" sz="1800" dirty="0" err="1"/>
              <a:t>шалдыққан</a:t>
            </a:r>
            <a:r>
              <a:rPr lang="ru-RU" sz="1800" dirty="0"/>
              <a:t> </a:t>
            </a:r>
            <a:r>
              <a:rPr lang="ru-RU" sz="1800" dirty="0" err="1"/>
              <a:t>адамдардың</a:t>
            </a:r>
            <a:r>
              <a:rPr lang="ru-RU" sz="1800" dirty="0"/>
              <a:t> </a:t>
            </a:r>
            <a:r>
              <a:rPr lang="ru-RU" sz="1800" dirty="0" err="1"/>
              <a:t>өліміне</a:t>
            </a:r>
            <a:r>
              <a:rPr lang="ru-RU" sz="1800" dirty="0"/>
              <a:t> </a:t>
            </a:r>
            <a:r>
              <a:rPr lang="ru-RU" sz="1800" dirty="0" err="1"/>
              <a:t>көмектесуге</a:t>
            </a:r>
            <a:r>
              <a:rPr lang="ru-RU" sz="1800" dirty="0"/>
              <a:t> </a:t>
            </a:r>
            <a:r>
              <a:rPr lang="ru-RU" sz="1800" dirty="0" err="1"/>
              <a:t>рұқсат</a:t>
            </a:r>
            <a:r>
              <a:rPr lang="ru-RU" sz="1800" dirty="0"/>
              <a:t> </a:t>
            </a:r>
            <a:r>
              <a:rPr lang="ru-RU" sz="1800" dirty="0" err="1"/>
              <a:t>етілген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Әзірбайжанда</a:t>
            </a:r>
            <a:r>
              <a:rPr lang="ru-RU" sz="1800" dirty="0" smtClean="0"/>
              <a:t> </a:t>
            </a:r>
            <a:r>
              <a:rPr lang="ru-RU" sz="1800" dirty="0" err="1"/>
              <a:t>эвтаназияға</a:t>
            </a:r>
            <a:r>
              <a:rPr lang="ru-RU" sz="1800" dirty="0"/>
              <a:t> </a:t>
            </a:r>
            <a:r>
              <a:rPr lang="ru-RU" sz="1800" dirty="0" err="1"/>
              <a:t>тыйым</a:t>
            </a:r>
            <a:r>
              <a:rPr lang="ru-RU" sz="1800" dirty="0"/>
              <a:t> салу </a:t>
            </a:r>
            <a:r>
              <a:rPr lang="ru-RU" sz="1800" dirty="0" err="1"/>
              <a:t>заңмен</a:t>
            </a:r>
            <a:r>
              <a:rPr lang="ru-RU" sz="1800" dirty="0"/>
              <a:t> </a:t>
            </a:r>
            <a:r>
              <a:rPr lang="ru-RU" sz="1800" dirty="0" err="1"/>
              <a:t>бекітілген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Әзірбайжанның</a:t>
            </a:r>
            <a:r>
              <a:rPr lang="ru-RU" sz="1800" dirty="0"/>
              <a:t> </a:t>
            </a:r>
            <a:r>
              <a:rPr lang="ru-RU" sz="1800" dirty="0" err="1"/>
              <a:t>Қылмыстық</a:t>
            </a:r>
            <a:r>
              <a:rPr lang="ru-RU" sz="1800" dirty="0"/>
              <a:t> </a:t>
            </a:r>
            <a:r>
              <a:rPr lang="ru-RU" sz="1800" dirty="0" err="1"/>
              <a:t>кодексіне</a:t>
            </a:r>
            <a:r>
              <a:rPr lang="ru-RU" sz="1800" dirty="0"/>
              <a:t> </a:t>
            </a:r>
            <a:r>
              <a:rPr lang="ru-RU" sz="1800" dirty="0" err="1"/>
              <a:t>сәйкес</a:t>
            </a:r>
            <a:r>
              <a:rPr lang="ru-RU" sz="1800" dirty="0"/>
              <a:t> эвтаназия «</a:t>
            </a:r>
            <a:r>
              <a:rPr lang="ru-RU" sz="1800" dirty="0" err="1"/>
              <a:t>екі</a:t>
            </a:r>
            <a:r>
              <a:rPr lang="ru-RU" sz="1800" dirty="0"/>
              <a:t> </a:t>
            </a:r>
            <a:r>
              <a:rPr lang="ru-RU" sz="1800" dirty="0" err="1"/>
              <a:t>жылға</a:t>
            </a:r>
            <a:r>
              <a:rPr lang="ru-RU" sz="1800" dirty="0"/>
              <a:t> </a:t>
            </a:r>
            <a:r>
              <a:rPr lang="ru-RU" sz="1800" dirty="0" err="1"/>
              <a:t>дейінгі</a:t>
            </a:r>
            <a:r>
              <a:rPr lang="ru-RU" sz="1800" dirty="0"/>
              <a:t> </a:t>
            </a:r>
            <a:r>
              <a:rPr lang="ru-RU" sz="1800" dirty="0" err="1"/>
              <a:t>мерзімге</a:t>
            </a:r>
            <a:r>
              <a:rPr lang="ru-RU" sz="1800" dirty="0"/>
              <a:t> </a:t>
            </a:r>
            <a:r>
              <a:rPr lang="ru-RU" sz="1800" dirty="0" err="1"/>
              <a:t>түзеу</a:t>
            </a:r>
            <a:r>
              <a:rPr lang="ru-RU" sz="1800" dirty="0"/>
              <a:t> </a:t>
            </a:r>
            <a:r>
              <a:rPr lang="ru-RU" sz="1800" dirty="0" err="1"/>
              <a:t>жұмыстарына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лауазымды</a:t>
            </a:r>
            <a:r>
              <a:rPr lang="ru-RU" sz="1800" dirty="0"/>
              <a:t> </a:t>
            </a:r>
            <a:r>
              <a:rPr lang="ru-RU" sz="1800" dirty="0" err="1"/>
              <a:t>атқару</a:t>
            </a:r>
            <a:r>
              <a:rPr lang="ru-RU" sz="1800" dirty="0"/>
              <a:t> </a:t>
            </a:r>
            <a:r>
              <a:rPr lang="ru-RU" sz="1800" dirty="0" err="1"/>
              <a:t>құқығынан</a:t>
            </a:r>
            <a:r>
              <a:rPr lang="ru-RU" sz="1800" dirty="0"/>
              <a:t> </a:t>
            </a:r>
            <a:r>
              <a:rPr lang="ru-RU" sz="1800" dirty="0" err="1"/>
              <a:t>айыра</a:t>
            </a:r>
            <a:r>
              <a:rPr lang="ru-RU" sz="1800" dirty="0"/>
              <a:t> </a:t>
            </a:r>
            <a:r>
              <a:rPr lang="ru-RU" sz="1800" dirty="0" err="1"/>
              <a:t>отырып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үш</a:t>
            </a:r>
            <a:r>
              <a:rPr lang="ru-RU" sz="1800" dirty="0"/>
              <a:t> </a:t>
            </a:r>
            <a:r>
              <a:rPr lang="ru-RU" sz="1800" dirty="0" err="1"/>
              <a:t>жылға</a:t>
            </a:r>
            <a:r>
              <a:rPr lang="ru-RU" sz="1800" dirty="0"/>
              <a:t> </a:t>
            </a:r>
            <a:r>
              <a:rPr lang="ru-RU" sz="1800" dirty="0" err="1"/>
              <a:t>дейінгі</a:t>
            </a:r>
            <a:r>
              <a:rPr lang="ru-RU" sz="1800" dirty="0"/>
              <a:t> </a:t>
            </a:r>
            <a:r>
              <a:rPr lang="ru-RU" sz="1800" dirty="0" err="1"/>
              <a:t>мерзімге</a:t>
            </a:r>
            <a:r>
              <a:rPr lang="ru-RU" sz="1800" dirty="0"/>
              <a:t> бас </a:t>
            </a:r>
            <a:r>
              <a:rPr lang="ru-RU" sz="1800" dirty="0" err="1"/>
              <a:t>бостандығынан</a:t>
            </a:r>
            <a:r>
              <a:rPr lang="ru-RU" sz="1800" dirty="0"/>
              <a:t> </a:t>
            </a:r>
            <a:r>
              <a:rPr lang="ru-RU" sz="1800" dirty="0" err="1"/>
              <a:t>айыруға</a:t>
            </a:r>
            <a:r>
              <a:rPr lang="ru-RU" sz="1800" dirty="0"/>
              <a:t> </a:t>
            </a:r>
            <a:r>
              <a:rPr lang="ru-RU" sz="1800" dirty="0" err="1"/>
              <a:t>жазаланады</a:t>
            </a:r>
            <a:r>
              <a:rPr lang="ru-RU" sz="1800" dirty="0"/>
              <a:t>. </a:t>
            </a:r>
            <a:r>
              <a:rPr lang="ru-RU" sz="1800" dirty="0" err="1"/>
              <a:t>үш</a:t>
            </a:r>
            <a:r>
              <a:rPr lang="ru-RU" sz="1800" dirty="0"/>
              <a:t> </a:t>
            </a:r>
            <a:r>
              <a:rPr lang="ru-RU" sz="1800" dirty="0" err="1"/>
              <a:t>жылға</a:t>
            </a:r>
            <a:r>
              <a:rPr lang="ru-RU" sz="1800" dirty="0"/>
              <a:t> </a:t>
            </a:r>
            <a:r>
              <a:rPr lang="ru-RU" sz="1800" dirty="0" err="1"/>
              <a:t>дейін</a:t>
            </a:r>
            <a:r>
              <a:rPr lang="ru-RU" sz="1800" dirty="0"/>
              <a:t> </a:t>
            </a:r>
            <a:r>
              <a:rPr lang="ru-RU" sz="1800" dirty="0" err="1"/>
              <a:t>немесе</a:t>
            </a:r>
            <a:r>
              <a:rPr lang="ru-RU" sz="1800" dirty="0"/>
              <a:t> </a:t>
            </a:r>
            <a:r>
              <a:rPr lang="ru-RU" sz="1800" dirty="0" err="1"/>
              <a:t>онсыз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/>
              <a:t> </a:t>
            </a:r>
            <a:r>
              <a:rPr lang="ru-RU" sz="1800" dirty="0" err="1"/>
              <a:t>бір</a:t>
            </a:r>
            <a:r>
              <a:rPr lang="ru-RU" sz="1800" dirty="0"/>
              <a:t> </a:t>
            </a:r>
            <a:r>
              <a:rPr lang="ru-RU" sz="1800" dirty="0" err="1"/>
              <a:t>қызметпен</a:t>
            </a:r>
            <a:r>
              <a:rPr lang="ru-RU" sz="1800" dirty="0"/>
              <a:t> </a:t>
            </a:r>
            <a:r>
              <a:rPr lang="ru-RU" sz="1800" dirty="0" err="1"/>
              <a:t>айналысуға</a:t>
            </a:r>
            <a:r>
              <a:rPr lang="ru-RU" sz="1800" dirty="0" smtClean="0"/>
              <a:t>».</a:t>
            </a:r>
          </a:p>
          <a:p>
            <a:r>
              <a:rPr lang="ru-RU" sz="1800" dirty="0" err="1" smtClean="0"/>
              <a:t>Ресейде</a:t>
            </a:r>
            <a:r>
              <a:rPr lang="ru-RU" sz="1800" dirty="0" smtClean="0"/>
              <a:t> </a:t>
            </a:r>
            <a:r>
              <a:rPr lang="ru-RU" sz="1800" dirty="0" err="1"/>
              <a:t>эвтаназияға</a:t>
            </a:r>
            <a:r>
              <a:rPr lang="ru-RU" sz="1800" dirty="0"/>
              <a:t> «</a:t>
            </a:r>
            <a:r>
              <a:rPr lang="ru-RU" sz="1800" dirty="0" err="1"/>
              <a:t>Ресей</a:t>
            </a:r>
            <a:r>
              <a:rPr lang="ru-RU" sz="1800" dirty="0"/>
              <a:t> </a:t>
            </a:r>
            <a:r>
              <a:rPr lang="ru-RU" sz="1800" dirty="0" err="1"/>
              <a:t>Федерациясындағы</a:t>
            </a:r>
            <a:r>
              <a:rPr lang="ru-RU" sz="1800" dirty="0"/>
              <a:t> </a:t>
            </a:r>
            <a:r>
              <a:rPr lang="ru-RU" sz="1800" dirty="0" err="1"/>
              <a:t>азаматтардың</a:t>
            </a:r>
            <a:r>
              <a:rPr lang="ru-RU" sz="1800" dirty="0"/>
              <a:t> </a:t>
            </a:r>
            <a:r>
              <a:rPr lang="ru-RU" sz="1800" dirty="0" err="1"/>
              <a:t>денсаулығын</a:t>
            </a:r>
            <a:r>
              <a:rPr lang="ru-RU" sz="1800" dirty="0"/>
              <a:t> </a:t>
            </a:r>
            <a:r>
              <a:rPr lang="ru-RU" sz="1800" dirty="0" err="1"/>
              <a:t>қорғау</a:t>
            </a:r>
            <a:r>
              <a:rPr lang="ru-RU" sz="1800" dirty="0"/>
              <a:t> </a:t>
            </a:r>
            <a:r>
              <a:rPr lang="ru-RU" sz="1800" dirty="0" err="1"/>
              <a:t>негіздері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 dirty="0"/>
              <a:t>» № 323 </a:t>
            </a:r>
            <a:r>
              <a:rPr lang="ru-RU" sz="1800" dirty="0" err="1"/>
              <a:t>Федералдық</a:t>
            </a:r>
            <a:r>
              <a:rPr lang="ru-RU" sz="1800" dirty="0"/>
              <a:t> </a:t>
            </a:r>
            <a:r>
              <a:rPr lang="ru-RU" sz="1800" dirty="0" err="1"/>
              <a:t>заңмен</a:t>
            </a:r>
            <a:r>
              <a:rPr lang="ru-RU" sz="1800" dirty="0"/>
              <a:t> </a:t>
            </a:r>
            <a:r>
              <a:rPr lang="ru-RU" sz="1800" dirty="0" err="1"/>
              <a:t>заңды</a:t>
            </a:r>
            <a:r>
              <a:rPr lang="ru-RU" sz="1800" dirty="0"/>
              <a:t> </a:t>
            </a:r>
            <a:r>
              <a:rPr lang="ru-RU" sz="1800" dirty="0" err="1"/>
              <a:t>түрде</a:t>
            </a:r>
            <a:r>
              <a:rPr lang="ru-RU" sz="1800" dirty="0"/>
              <a:t> </a:t>
            </a:r>
            <a:r>
              <a:rPr lang="ru-RU" sz="1800" dirty="0" err="1"/>
              <a:t>тыйым</a:t>
            </a:r>
            <a:r>
              <a:rPr lang="ru-RU" sz="1800" dirty="0"/>
              <a:t> </a:t>
            </a:r>
            <a:r>
              <a:rPr lang="ru-RU" sz="1800" dirty="0" err="1"/>
              <a:t>салынған</a:t>
            </a:r>
            <a:r>
              <a:rPr lang="ru-RU" sz="1800" dirty="0"/>
              <a:t>. </a:t>
            </a:r>
            <a:r>
              <a:rPr lang="ru-RU" sz="1800" dirty="0" err="1"/>
              <a:t>Соған</a:t>
            </a:r>
            <a:r>
              <a:rPr lang="ru-RU" sz="1800" dirty="0"/>
              <a:t> </a:t>
            </a:r>
            <a:r>
              <a:rPr lang="ru-RU" sz="1800" dirty="0" err="1"/>
              <a:t>қарамастан</a:t>
            </a:r>
            <a:r>
              <a:rPr lang="ru-RU" sz="1800" dirty="0"/>
              <a:t>, </a:t>
            </a:r>
            <a:r>
              <a:rPr lang="ru-RU" sz="1800" dirty="0" err="1"/>
              <a:t>дәрігерлер</a:t>
            </a:r>
            <a:r>
              <a:rPr lang="ru-RU" sz="1800" dirty="0"/>
              <a:t> </a:t>
            </a:r>
            <a:r>
              <a:rPr lang="ru-RU" sz="1800" dirty="0" err="1"/>
              <a:t>кейде</a:t>
            </a:r>
            <a:r>
              <a:rPr lang="ru-RU" sz="1800" dirty="0"/>
              <a:t> </a:t>
            </a:r>
            <a:r>
              <a:rPr lang="ru-RU" sz="1800" dirty="0" err="1"/>
              <a:t>науқастың</a:t>
            </a:r>
            <a:r>
              <a:rPr lang="ru-RU" sz="1800" dirty="0"/>
              <a:t> </a:t>
            </a:r>
            <a:r>
              <a:rPr lang="ru-RU" sz="1800" dirty="0" err="1"/>
              <a:t>туыстарына</a:t>
            </a:r>
            <a:r>
              <a:rPr lang="ru-RU" sz="1800" dirty="0"/>
              <a:t> </a:t>
            </a:r>
            <a:r>
              <a:rPr lang="ru-RU" sz="1800" dirty="0" err="1"/>
              <a:t>емделмейтін</a:t>
            </a:r>
            <a:r>
              <a:rPr lang="ru-RU" sz="1800" dirty="0"/>
              <a:t> </a:t>
            </a:r>
            <a:r>
              <a:rPr lang="ru-RU" sz="1800" dirty="0" err="1"/>
              <a:t>адамның</a:t>
            </a:r>
            <a:r>
              <a:rPr lang="ru-RU" sz="1800" dirty="0"/>
              <a:t> </a:t>
            </a:r>
            <a:r>
              <a:rPr lang="ru-RU" sz="1800" dirty="0" err="1"/>
              <a:t>туыстарына</a:t>
            </a:r>
            <a:r>
              <a:rPr lang="ru-RU" sz="1800" dirty="0"/>
              <a:t> эвтаназия </a:t>
            </a:r>
            <a:r>
              <a:rPr lang="ru-RU" sz="1800" dirty="0" err="1"/>
              <a:t>жасауға</a:t>
            </a:r>
            <a:r>
              <a:rPr lang="ru-RU" sz="1800" dirty="0"/>
              <a:t> </a:t>
            </a:r>
            <a:r>
              <a:rPr lang="ru-RU" sz="1800" dirty="0" err="1"/>
              <a:t>мүмкіндік</a:t>
            </a:r>
            <a:r>
              <a:rPr lang="ru-RU" sz="1800" dirty="0"/>
              <a:t> </a:t>
            </a:r>
            <a:r>
              <a:rPr lang="ru-RU" sz="1800" dirty="0" err="1"/>
              <a:t>беретін</a:t>
            </a:r>
            <a:r>
              <a:rPr lang="ru-RU" sz="1800" dirty="0"/>
              <a:t> </a:t>
            </a:r>
            <a:r>
              <a:rPr lang="ru-RU" sz="1800" dirty="0" err="1"/>
              <a:t>жеткілікті</a:t>
            </a:r>
            <a:r>
              <a:rPr lang="ru-RU" sz="1800" dirty="0"/>
              <a:t> </a:t>
            </a:r>
            <a:r>
              <a:rPr lang="ru-RU" sz="1800" dirty="0" err="1"/>
              <a:t>мөлшерде</a:t>
            </a:r>
            <a:r>
              <a:rPr lang="ru-RU" sz="1800" dirty="0"/>
              <a:t> </a:t>
            </a:r>
            <a:r>
              <a:rPr lang="ru-RU" sz="1800" dirty="0" err="1"/>
              <a:t>дәрі-дәрмек</a:t>
            </a:r>
            <a:r>
              <a:rPr lang="ru-RU" sz="1800" dirty="0"/>
              <a:t> </a:t>
            </a:r>
            <a:r>
              <a:rPr lang="ru-RU" sz="1800" dirty="0" err="1"/>
              <a:t>беретіні</a:t>
            </a:r>
            <a:r>
              <a:rPr lang="ru-RU" sz="1800" dirty="0"/>
              <a:t> </a:t>
            </a:r>
            <a:r>
              <a:rPr lang="ru-RU" sz="1800" dirty="0" err="1"/>
              <a:t>белгілі</a:t>
            </a:r>
            <a:r>
              <a:rPr lang="ru-RU" sz="1800" dirty="0" smtClean="0"/>
              <a:t>.</a:t>
            </a:r>
          </a:p>
          <a:p>
            <a:r>
              <a:rPr lang="ru-RU" sz="1800" dirty="0" err="1" smtClean="0"/>
              <a:t>Қазақстанда</a:t>
            </a:r>
            <a:r>
              <a:rPr lang="ru-RU" sz="1800" dirty="0" smtClean="0"/>
              <a:t> </a:t>
            </a:r>
            <a:r>
              <a:rPr lang="ru-RU" sz="1800" dirty="0" err="1"/>
              <a:t>эвтаназияға</a:t>
            </a:r>
            <a:r>
              <a:rPr lang="ru-RU" sz="1800" dirty="0"/>
              <a:t> </a:t>
            </a:r>
            <a:r>
              <a:rPr lang="ru-RU" sz="1800" dirty="0" err="1"/>
              <a:t>бапқа</a:t>
            </a:r>
            <a:r>
              <a:rPr lang="ru-RU" sz="1800" dirty="0"/>
              <a:t> </a:t>
            </a:r>
            <a:r>
              <a:rPr lang="ru-RU" sz="1800" dirty="0" err="1"/>
              <a:t>сәйкес</a:t>
            </a:r>
            <a:r>
              <a:rPr lang="ru-RU" sz="1800" dirty="0"/>
              <a:t> </a:t>
            </a:r>
            <a:r>
              <a:rPr lang="ru-RU" sz="1800" dirty="0" err="1"/>
              <a:t>тыйым</a:t>
            </a:r>
            <a:r>
              <a:rPr lang="ru-RU" sz="1800" dirty="0"/>
              <a:t> </a:t>
            </a:r>
            <a:r>
              <a:rPr lang="ru-RU" sz="1800" dirty="0" err="1"/>
              <a:t>салынған</a:t>
            </a:r>
            <a:r>
              <a:rPr lang="ru-RU" sz="1800" dirty="0"/>
              <a:t>. 141 «</a:t>
            </a:r>
            <a:r>
              <a:rPr lang="ru-RU" sz="1800" dirty="0" err="1"/>
              <a:t>Халық</a:t>
            </a:r>
            <a:r>
              <a:rPr lang="ru-RU" sz="1800" dirty="0"/>
              <a:t> </a:t>
            </a:r>
            <a:r>
              <a:rPr lang="ru-RU" sz="1800" dirty="0" err="1"/>
              <a:t>денсаулығы</a:t>
            </a:r>
            <a:r>
              <a:rPr lang="ru-RU" sz="1800" dirty="0"/>
              <a:t> </a:t>
            </a:r>
            <a:r>
              <a:rPr lang="ru-RU" sz="1800" dirty="0" err="1"/>
              <a:t>және</a:t>
            </a:r>
            <a:r>
              <a:rPr lang="ru-RU" sz="1800" dirty="0"/>
              <a:t> </a:t>
            </a:r>
            <a:r>
              <a:rPr lang="ru-RU" sz="1800" dirty="0" err="1"/>
              <a:t>денсаулық</a:t>
            </a:r>
            <a:r>
              <a:rPr lang="ru-RU" sz="1800" dirty="0"/>
              <a:t> </a:t>
            </a:r>
            <a:r>
              <a:rPr lang="ru-RU" sz="1800" dirty="0" err="1"/>
              <a:t>сақтау</a:t>
            </a:r>
            <a:r>
              <a:rPr lang="ru-RU" sz="1800" dirty="0"/>
              <a:t> </a:t>
            </a:r>
            <a:r>
              <a:rPr lang="ru-RU" sz="1800" dirty="0" err="1"/>
              <a:t>жүйесі</a:t>
            </a:r>
            <a:r>
              <a:rPr lang="ru-RU" sz="1800" dirty="0"/>
              <a:t> </a:t>
            </a:r>
            <a:r>
              <a:rPr lang="ru-RU" sz="1800" dirty="0" err="1"/>
              <a:t>туралы</a:t>
            </a:r>
            <a:r>
              <a:rPr lang="ru-RU" sz="1800"/>
              <a:t>» </a:t>
            </a:r>
            <a:r>
              <a:rPr lang="ru-RU" sz="1800" smtClean="0"/>
              <a:t>...</a:t>
            </a:r>
          </a:p>
          <a:p>
            <a:r>
              <a:rPr lang="ru-RU" sz="1800" smtClean="0"/>
              <a:t>Канаданың</a:t>
            </a:r>
            <a:r>
              <a:rPr lang="ru-RU" sz="1800" dirty="0" smtClean="0"/>
              <a:t> </a:t>
            </a:r>
            <a:r>
              <a:rPr lang="ru-RU" sz="1800" dirty="0" err="1"/>
              <a:t>Жоғарғы</a:t>
            </a:r>
            <a:r>
              <a:rPr lang="ru-RU" sz="1800" dirty="0"/>
              <a:t> соты </a:t>
            </a:r>
            <a:r>
              <a:rPr lang="ru-RU" sz="1800" dirty="0" err="1"/>
              <a:t>эвтаназияны</a:t>
            </a:r>
            <a:r>
              <a:rPr lang="ru-RU" sz="1800" dirty="0"/>
              <a:t> </a:t>
            </a:r>
            <a:r>
              <a:rPr lang="ru-RU" sz="1800" dirty="0" err="1"/>
              <a:t>қолдануға</a:t>
            </a:r>
            <a:r>
              <a:rPr lang="ru-RU" sz="1800" dirty="0"/>
              <a:t> </a:t>
            </a:r>
            <a:r>
              <a:rPr lang="ru-RU" sz="1800" dirty="0" err="1"/>
              <a:t>рұқсат</a:t>
            </a:r>
            <a:r>
              <a:rPr lang="ru-RU" sz="1800" dirty="0"/>
              <a:t> </a:t>
            </a:r>
            <a:r>
              <a:rPr lang="ru-RU" sz="1800" dirty="0" err="1"/>
              <a:t>берді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36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-109799"/>
            <a:ext cx="8229600" cy="1143000"/>
          </a:xfrm>
        </p:spPr>
        <p:txBody>
          <a:bodyPr/>
          <a:lstStyle/>
          <a:p>
            <a:r>
              <a:rPr lang="kk-KZ" b="1" dirty="0" smtClean="0"/>
              <a:t>Мазмұны: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468052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Эвтаназия </a:t>
            </a:r>
            <a:r>
              <a:rPr lang="ru-RU" dirty="0" err="1"/>
              <a:t>дегеніміз</a:t>
            </a:r>
            <a:r>
              <a:rPr lang="ru-RU" dirty="0"/>
              <a:t> не</a:t>
            </a:r>
            <a:r>
              <a:rPr lang="ru-RU" dirty="0" smtClean="0"/>
              <a:t>?</a:t>
            </a:r>
          </a:p>
          <a:p>
            <a:r>
              <a:rPr lang="ru-RU" dirty="0" err="1"/>
              <a:t>Эвтаназияның</a:t>
            </a:r>
            <a:r>
              <a:rPr lang="ru-RU" dirty="0"/>
              <a:t> </a:t>
            </a:r>
            <a:r>
              <a:rPr lang="ru-RU" dirty="0" err="1"/>
              <a:t>концепциясы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 smtClean="0"/>
              <a:t>?</a:t>
            </a:r>
          </a:p>
          <a:p>
            <a:r>
              <a:rPr lang="kk-KZ" dirty="0"/>
              <a:t>Қойылатын басқа да </a:t>
            </a:r>
            <a:r>
              <a:rPr lang="kk-KZ" dirty="0" smtClean="0"/>
              <a:t>талаптар</a:t>
            </a:r>
          </a:p>
          <a:p>
            <a:r>
              <a:rPr lang="kk-KZ" dirty="0" smtClean="0"/>
              <a:t>Эвтаназияны </a:t>
            </a:r>
            <a:r>
              <a:rPr lang="kk-KZ" dirty="0"/>
              <a:t>жақтайтын және оған қарсы қандай пікірлер бар?</a:t>
            </a:r>
            <a:endParaRPr lang="ru-RU" dirty="0" smtClean="0"/>
          </a:p>
          <a:p>
            <a:r>
              <a:rPr lang="kk-KZ" dirty="0"/>
              <a:t>Чабот </a:t>
            </a:r>
            <a:r>
              <a:rPr lang="kk-KZ" dirty="0" smtClean="0"/>
              <a:t>оқиғасы</a:t>
            </a:r>
          </a:p>
          <a:p>
            <a:r>
              <a:rPr lang="kk-KZ" dirty="0" smtClean="0"/>
              <a:t>Қорытынды</a:t>
            </a:r>
            <a:endParaRPr lang="ru-RU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74" y="1182117"/>
            <a:ext cx="3600400" cy="426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4550" y="3244334"/>
            <a:ext cx="2674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Êëèíè÷åñêèå</a:t>
            </a:r>
            <a:r>
              <a:rPr lang="en-US" dirty="0"/>
              <a:t> </a:t>
            </a:r>
            <a:r>
              <a:rPr lang="en-US" dirty="0" err="1"/>
              <a:t>èññëåäîâàíèÿ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12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kk-KZ" b="1" dirty="0" smtClean="0"/>
              <a:t>Қорытынды: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pPr lvl="0" fontAlgn="b"/>
            <a:r>
              <a:rPr lang="kk-KZ" b="1" dirty="0"/>
              <a:t>'Эвтаназияны қылмыстық іс деп қарамау, өмірді тоқтатудың</a:t>
            </a:r>
            <a:br>
              <a:rPr lang="kk-KZ" b="1" dirty="0"/>
            </a:br>
            <a:r>
              <a:rPr lang="kk-KZ" b="1" dirty="0"/>
              <a:t>басқа әрекеттеріне алып келеді деген пікірлер, жан жақты қарастыруды</a:t>
            </a:r>
            <a:br>
              <a:rPr lang="kk-KZ" b="1" dirty="0"/>
            </a:br>
            <a:r>
              <a:rPr lang="kk-KZ" b="1" dirty="0"/>
              <a:t>талап етеді. Бұған өмірін тоқтатуды талап ете алмайтын адамдарға қарсы</a:t>
            </a:r>
            <a:br>
              <a:rPr lang="kk-KZ" b="1" dirty="0"/>
            </a:br>
            <a:r>
              <a:rPr lang="kk-KZ" b="1" dirty="0"/>
              <a:t>улы заттарды қолдануды, психиатриялық пациенттерге және эвтаназияны</a:t>
            </a:r>
            <a:br>
              <a:rPr lang="kk-KZ" b="1" dirty="0"/>
            </a:br>
            <a:r>
              <a:rPr lang="kk-KZ" b="1" dirty="0"/>
              <a:t>кажетсінбейтін, бірақ дәл қазір өмір сүргісі келмейтін қарт адамдарға,</a:t>
            </a:r>
            <a:br>
              <a:rPr lang="kk-KZ" b="1" dirty="0"/>
            </a:br>
            <a:r>
              <a:rPr lang="kk-KZ" b="1" dirty="0"/>
              <a:t>эвтаназиялық көмек көрсетуді жатқызуға болады. Депрессия күйінде,</a:t>
            </a:r>
            <a:br>
              <a:rPr lang="kk-KZ" b="1" dirty="0"/>
            </a:br>
            <a:r>
              <a:rPr lang="kk-KZ" b="1" dirty="0"/>
              <a:t>кейде уайым басып, қатты қайғырғанда адам үшін өз өмірінің </a:t>
            </a:r>
            <a:r>
              <a:rPr lang="kk-KZ" b="1" dirty="0" smtClean="0"/>
              <a:t>құндылық</a:t>
            </a:r>
            <a:r>
              <a:rPr lang="ru-RU" b="1" dirty="0"/>
              <a:t> </a:t>
            </a:r>
            <a:r>
              <a:rPr lang="kk-KZ" b="1" dirty="0" smtClean="0"/>
              <a:t>табалдырығы </a:t>
            </a:r>
            <a:r>
              <a:rPr lang="kk-KZ" b="1" dirty="0"/>
              <a:t>төмендей түседі және бұл жағдай пациентке өмірімді</a:t>
            </a:r>
            <a:br>
              <a:rPr lang="kk-KZ" b="1" dirty="0"/>
            </a:br>
            <a:r>
              <a:rPr lang="kk-KZ" b="1" dirty="0"/>
              <a:t>аяқтаймын деген уақытша ой туғызады. Солай бола тұра, эвтаназия туралы</a:t>
            </a:r>
            <a:br>
              <a:rPr lang="kk-KZ" b="1" dirty="0"/>
            </a:br>
            <a:r>
              <a:rPr lang="kk-KZ" b="1" dirty="0"/>
              <a:t>ашық айту, онымен адамдардың таныс болуы, керісінше өмірді бағалауға,</a:t>
            </a:r>
            <a:br>
              <a:rPr lang="kk-KZ" b="1" dirty="0"/>
            </a:br>
            <a:r>
              <a:rPr lang="kk-KZ" b="1" dirty="0"/>
              <a:t>өмірдің адам баласы үшін басты құндылық екенін түсінуге, бұл жөніндегі</a:t>
            </a:r>
            <a:br>
              <a:rPr lang="kk-KZ" b="1" dirty="0"/>
            </a:br>
            <a:r>
              <a:rPr lang="kk-KZ" b="1" dirty="0"/>
              <a:t>қоғам санасының дұрыс қалыптасуына көмегі бар деген, қарама - қайшы</a:t>
            </a:r>
            <a:br>
              <a:rPr lang="kk-KZ" b="1" dirty="0"/>
            </a:br>
            <a:r>
              <a:rPr lang="kk-KZ" b="1" dirty="0"/>
              <a:t>дәлелдер де бар.</a:t>
            </a:r>
            <a:endParaRPr lang="ru-RU" b="1" dirty="0"/>
          </a:p>
          <a:p>
            <a:r>
              <a:rPr lang="kk-KZ" b="1" dirty="0"/>
              <a:t> 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203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336" y="332656"/>
            <a:ext cx="8867328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kk-KZ" b="1" i="1" dirty="0" smtClean="0">
                <a:solidFill>
                  <a:schemeClr val="bg1"/>
                </a:solidFill>
              </a:rPr>
              <a:t>Пайдаланылған әдебиеттер тізімі: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chemeClr val="tx2"/>
                </a:solidFill>
              </a:rPr>
              <a:t>1.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Коммуникативтік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дағдылар</a:t>
            </a:r>
            <a:r>
              <a:rPr lang="ru-RU" sz="2400" b="1" dirty="0">
                <a:solidFill>
                  <a:schemeClr val="tx2"/>
                </a:solidFill>
              </a:rPr>
              <a:t> : </a:t>
            </a:r>
            <a:r>
              <a:rPr lang="ru-RU" sz="2400" b="1" dirty="0" err="1">
                <a:solidFill>
                  <a:schemeClr val="tx2"/>
                </a:solidFill>
              </a:rPr>
              <a:t>оқулық</a:t>
            </a:r>
            <a:r>
              <a:rPr lang="ru-RU" sz="2400" b="1" dirty="0">
                <a:solidFill>
                  <a:schemeClr val="tx2"/>
                </a:solidFill>
              </a:rPr>
              <a:t> / М. А. </a:t>
            </a:r>
            <a:r>
              <a:rPr lang="ru-RU" sz="2400" b="1" dirty="0" err="1">
                <a:solidFill>
                  <a:schemeClr val="tx2"/>
                </a:solidFill>
              </a:rPr>
              <a:t>Асимов</a:t>
            </a:r>
            <a:r>
              <a:rPr lang="ru-RU" sz="2400" b="1" dirty="0">
                <a:solidFill>
                  <a:schemeClr val="tx2"/>
                </a:solidFill>
              </a:rPr>
              <a:t>, С. А. </a:t>
            </a:r>
            <a:r>
              <a:rPr lang="ru-RU" sz="2400" b="1" dirty="0" err="1">
                <a:solidFill>
                  <a:schemeClr val="tx2"/>
                </a:solidFill>
              </a:rPr>
              <a:t>Нұрмағамбетова</a:t>
            </a:r>
            <a:r>
              <a:rPr lang="ru-RU" sz="2400" b="1" dirty="0">
                <a:solidFill>
                  <a:schemeClr val="tx2"/>
                </a:solidFill>
              </a:rPr>
              <a:t>, Ю. В. Игнатьев. - Алматы : </a:t>
            </a:r>
            <a:r>
              <a:rPr lang="ru-RU" sz="2400" b="1" dirty="0" err="1">
                <a:solidFill>
                  <a:schemeClr val="tx2"/>
                </a:solidFill>
              </a:rPr>
              <a:t>Эверо</a:t>
            </a:r>
            <a:r>
              <a:rPr lang="ru-RU" sz="2400" b="1" dirty="0">
                <a:solidFill>
                  <a:schemeClr val="tx2"/>
                </a:solidFill>
              </a:rPr>
              <a:t>, 2010. </a:t>
            </a:r>
          </a:p>
        </p:txBody>
      </p:sp>
    </p:spTree>
    <p:extLst>
      <p:ext uri="{BB962C8B-B14F-4D97-AF65-F5344CB8AC3E}">
        <p14:creationId xmlns:p14="http://schemas.microsoft.com/office/powerpoint/2010/main" val="254793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877272"/>
            <a:ext cx="59046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</a:t>
            </a:r>
            <a:r>
              <a:rPr lang="ru-RU" sz="2800" b="1" dirty="0" err="1" smtClean="0">
                <a:solidFill>
                  <a:srgbClr val="7030A0"/>
                </a:solidFill>
              </a:rPr>
              <a:t>Назарларыңызға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рақмет</a:t>
            </a:r>
            <a:r>
              <a:rPr lang="ru-RU" sz="2800" b="1" dirty="0">
                <a:solidFill>
                  <a:srgbClr val="7030A0"/>
                </a:solidFill>
              </a:rPr>
              <a:t>!!! </a:t>
            </a:r>
          </a:p>
        </p:txBody>
      </p:sp>
    </p:spTree>
    <p:extLst>
      <p:ext uri="{BB962C8B-B14F-4D97-AF65-F5344CB8AC3E}">
        <p14:creationId xmlns:p14="http://schemas.microsoft.com/office/powerpoint/2010/main" val="295324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Эвтаназия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дегеніміз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092" y="1259632"/>
            <a:ext cx="8229600" cy="312494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Эвтаназияның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аты</a:t>
            </a:r>
            <a:r>
              <a:rPr lang="ru-RU" dirty="0"/>
              <a:t> - "</a:t>
            </a:r>
            <a:r>
              <a:rPr lang="ru-RU" dirty="0" err="1"/>
              <a:t>mercy</a:t>
            </a:r>
            <a:r>
              <a:rPr lang="ru-RU" dirty="0"/>
              <a:t> </a:t>
            </a:r>
            <a:r>
              <a:rPr lang="ru-RU" dirty="0" err="1"/>
              <a:t>killing</a:t>
            </a:r>
            <a:r>
              <a:rPr lang="ru-RU" dirty="0"/>
              <a:t>" (</a:t>
            </a:r>
            <a:r>
              <a:rPr lang="ru-RU" dirty="0" err="1"/>
              <a:t>қайырымдылықпен</a:t>
            </a:r>
            <a:r>
              <a:rPr lang="ru-RU" dirty="0"/>
              <a:t> </a:t>
            </a:r>
            <a:r>
              <a:rPr lang="ru-RU" dirty="0" err="1"/>
              <a:t>өлтіру</a:t>
            </a:r>
            <a:r>
              <a:rPr lang="ru-RU" dirty="0"/>
              <a:t>).</a:t>
            </a:r>
            <a:br>
              <a:rPr lang="ru-RU" dirty="0"/>
            </a:br>
            <a:r>
              <a:rPr lang="ru-RU" dirty="0"/>
              <a:t>Эвтаназия </a:t>
            </a:r>
            <a:r>
              <a:rPr lang="ru-RU" dirty="0" err="1"/>
              <a:t>соңғы</a:t>
            </a:r>
            <a:r>
              <a:rPr lang="ru-RU" dirty="0"/>
              <a:t> 3000 </a:t>
            </a:r>
            <a:r>
              <a:rPr lang="ru-RU" dirty="0" err="1"/>
              <a:t>жыл</a:t>
            </a:r>
            <a:r>
              <a:rPr lang="ru-RU" dirty="0"/>
              <a:t> </a:t>
            </a:r>
            <a:r>
              <a:rPr lang="ru-RU" dirty="0" err="1"/>
              <a:t>бойы</a:t>
            </a:r>
            <a:r>
              <a:rPr lang="ru-RU" dirty="0"/>
              <a:t> </a:t>
            </a:r>
            <a:r>
              <a:rPr lang="ru-RU" dirty="0" err="1"/>
              <a:t>талқыланып</a:t>
            </a:r>
            <a:r>
              <a:rPr lang="ru-RU" dirty="0"/>
              <a:t> </a:t>
            </a:r>
            <a:r>
              <a:rPr lang="ru-RU" dirty="0" err="1"/>
              <a:t>келе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 smtClean="0"/>
              <a:t>қарама</a:t>
            </a:r>
            <a:r>
              <a:rPr lang="ru-RU" dirty="0" smtClean="0"/>
              <a:t> </a:t>
            </a:r>
            <a:r>
              <a:rPr lang="ru-RU" dirty="0" err="1" smtClean="0"/>
              <a:t>қайшылыққа</a:t>
            </a:r>
            <a:r>
              <a:rPr lang="ru-RU" dirty="0" smtClean="0"/>
              <a:t> </a:t>
            </a:r>
            <a:r>
              <a:rPr lang="ru-RU" dirty="0"/>
              <a:t>толы </a:t>
            </a:r>
            <a:r>
              <a:rPr lang="ru-RU" dirty="0" err="1"/>
              <a:t>тақырып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Кейбіреулер</a:t>
            </a:r>
            <a:r>
              <a:rPr lang="ru-RU" dirty="0" smtClean="0"/>
              <a:t> </a:t>
            </a:r>
            <a:r>
              <a:rPr lang="ru-RU" dirty="0"/>
              <a:t>оны </a:t>
            </a:r>
            <a:r>
              <a:rPr lang="ru-RU" dirty="0" err="1"/>
              <a:t>адамгершілікке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қайшы</a:t>
            </a:r>
            <a:r>
              <a:rPr lang="ru-RU" dirty="0"/>
              <a:t> </a:t>
            </a:r>
            <a:r>
              <a:rPr lang="ru-RU" dirty="0" err="1"/>
              <a:t>келетін</a:t>
            </a:r>
            <a:r>
              <a:rPr lang="ru-RU" dirty="0"/>
              <a:t> </a:t>
            </a:r>
            <a:r>
              <a:rPr lang="ru-RU" dirty="0" err="1"/>
              <a:t>өлтіру</a:t>
            </a:r>
            <a:r>
              <a:rPr lang="ru-RU" dirty="0"/>
              <a:t> </a:t>
            </a:r>
            <a:r>
              <a:rPr lang="ru-RU" dirty="0" err="1"/>
              <a:t>формасы</a:t>
            </a:r>
            <a:r>
              <a:rPr lang="ru-RU" dirty="0"/>
              <a:t> </a:t>
            </a:r>
            <a:r>
              <a:rPr lang="ru-RU" dirty="0" err="1" smtClean="0"/>
              <a:t>деп</a:t>
            </a:r>
            <a:r>
              <a:rPr lang="ru-RU" dirty="0"/>
              <a:t> </a:t>
            </a:r>
            <a:r>
              <a:rPr lang="ru-RU" dirty="0" err="1" smtClean="0"/>
              <a:t>қарастырады</a:t>
            </a:r>
            <a:r>
              <a:rPr lang="ru-RU" dirty="0"/>
              <a:t>. </a:t>
            </a: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70026"/>
            <a:ext cx="4427984" cy="24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703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4" y="34011"/>
            <a:ext cx="8656513" cy="3600400"/>
          </a:xfrm>
        </p:spPr>
        <p:txBody>
          <a:bodyPr>
            <a:normAutofit/>
          </a:bodyPr>
          <a:lstStyle/>
          <a:p>
            <a:r>
              <a:rPr lang="ru-RU" sz="2400" dirty="0" err="1"/>
              <a:t>Буддизмнің</a:t>
            </a:r>
            <a:r>
              <a:rPr lang="ru-RU" sz="2400" dirty="0"/>
              <a:t> </a:t>
            </a:r>
            <a:r>
              <a:rPr lang="ru-RU" sz="2400" dirty="0" err="1" smtClean="0"/>
              <a:t>кейбір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формаларында</a:t>
            </a:r>
            <a:r>
              <a:rPr lang="ru-RU" sz="2400" dirty="0" smtClean="0"/>
              <a:t> </a:t>
            </a:r>
            <a:r>
              <a:rPr lang="ru-RU" sz="2400" dirty="0"/>
              <a:t>эвтаназия </a:t>
            </a:r>
            <a:r>
              <a:rPr lang="ru-RU" sz="2400" dirty="0" err="1"/>
              <a:t>жоққа</a:t>
            </a:r>
            <a:r>
              <a:rPr lang="ru-RU" sz="2400" dirty="0"/>
              <a:t> </a:t>
            </a:r>
            <a:r>
              <a:rPr lang="ru-RU" sz="2400" dirty="0" err="1"/>
              <a:t>шығарылады</a:t>
            </a:r>
            <a:r>
              <a:rPr lang="ru-RU" sz="2400" dirty="0"/>
              <a:t>, </a:t>
            </a:r>
            <a:r>
              <a:rPr lang="ru-RU" sz="2400" dirty="0" err="1"/>
              <a:t>өйткені</a:t>
            </a:r>
            <a:r>
              <a:rPr lang="ru-RU" sz="2400" dirty="0"/>
              <a:t> </a:t>
            </a:r>
            <a:r>
              <a:rPr lang="ru-RU" sz="2400" dirty="0" err="1"/>
              <a:t>өмірдің</a:t>
            </a:r>
            <a:r>
              <a:rPr lang="ru-RU" sz="2400" dirty="0"/>
              <a:t> </a:t>
            </a:r>
            <a:r>
              <a:rPr lang="ru-RU" sz="2400" dirty="0" err="1" smtClean="0"/>
              <a:t>тапсырыспен</a:t>
            </a:r>
            <a:r>
              <a:rPr lang="ru-RU" sz="2400" dirty="0" smtClean="0"/>
              <a:t> </a:t>
            </a:r>
            <a:r>
              <a:rPr lang="ru-RU" sz="2400" dirty="0" err="1" smtClean="0"/>
              <a:t>әдейі</a:t>
            </a:r>
            <a:r>
              <a:rPr lang="ru-RU" sz="2400" dirty="0" smtClean="0"/>
              <a:t> </a:t>
            </a:r>
            <a:r>
              <a:rPr lang="ru-RU" sz="2400" dirty="0" err="1"/>
              <a:t>аяқталуы</a:t>
            </a:r>
            <a:r>
              <a:rPr lang="ru-RU" sz="2400" dirty="0"/>
              <a:t> </a:t>
            </a:r>
            <a:r>
              <a:rPr lang="ru-RU" sz="2400" dirty="0" err="1"/>
              <a:t>қандай</a:t>
            </a:r>
            <a:r>
              <a:rPr lang="ru-RU" sz="2400" dirty="0"/>
              <a:t> </a:t>
            </a:r>
            <a:r>
              <a:rPr lang="ru-RU" sz="2400" dirty="0" err="1"/>
              <a:t>формада</a:t>
            </a:r>
            <a:r>
              <a:rPr lang="ru-RU" sz="2400" dirty="0"/>
              <a:t> </a:t>
            </a:r>
            <a:r>
              <a:rPr lang="ru-RU" sz="2400" dirty="0" err="1"/>
              <a:t>болмасын</a:t>
            </a:r>
            <a:r>
              <a:rPr lang="ru-RU" sz="2400" dirty="0"/>
              <a:t> </a:t>
            </a:r>
            <a:r>
              <a:rPr lang="ru-RU" sz="2400" dirty="0" err="1"/>
              <a:t>мүмкін</a:t>
            </a:r>
            <a:r>
              <a:rPr lang="ru-RU" sz="2400" dirty="0"/>
              <a:t> </a:t>
            </a:r>
            <a:r>
              <a:rPr lang="ru-RU" sz="2400" dirty="0" err="1"/>
              <a:t>емес</a:t>
            </a:r>
            <a:r>
              <a:rPr lang="ru-RU" sz="2400" dirty="0"/>
              <a:t>. </a:t>
            </a:r>
            <a:r>
              <a:rPr lang="ru-RU" sz="2400" dirty="0" err="1"/>
              <a:t>Көптеген</a:t>
            </a:r>
            <a:r>
              <a:rPr lang="ru-RU" sz="2400" dirty="0"/>
              <a:t> </a:t>
            </a:r>
            <a:r>
              <a:rPr lang="ru-RU" sz="2400" dirty="0" err="1" smtClean="0"/>
              <a:t>христиандар</a:t>
            </a:r>
            <a:r>
              <a:rPr lang="ru-RU" sz="2400" dirty="0" smtClean="0"/>
              <a:t> </a:t>
            </a:r>
            <a:r>
              <a:rPr lang="ru-RU" sz="2400" dirty="0" err="1"/>
              <a:t>эвтаназияға</a:t>
            </a:r>
            <a:r>
              <a:rPr lang="ru-RU" sz="2400" dirty="0"/>
              <a:t> </a:t>
            </a:r>
            <a:r>
              <a:rPr lang="ru-RU" sz="2400" dirty="0" err="1"/>
              <a:t>қарсы</a:t>
            </a:r>
            <a:r>
              <a:rPr lang="ru-RU" sz="2400" dirty="0"/>
              <a:t>, </a:t>
            </a:r>
            <a:r>
              <a:rPr lang="ru-RU" sz="2400" dirty="0" err="1"/>
              <a:t>өйткені</a:t>
            </a:r>
            <a:r>
              <a:rPr lang="ru-RU" sz="2400" dirty="0"/>
              <a:t> </a:t>
            </a:r>
            <a:r>
              <a:rPr lang="ru-RU" sz="2400" dirty="0" err="1"/>
              <a:t>Інжіл</a:t>
            </a:r>
            <a:r>
              <a:rPr lang="ru-RU" sz="2400" dirty="0"/>
              <a:t>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өмірін</a:t>
            </a:r>
            <a:r>
              <a:rPr lang="ru-RU" sz="2400" dirty="0"/>
              <a:t> </a:t>
            </a:r>
            <a:r>
              <a:rPr lang="ru-RU" sz="2400" dirty="0" err="1"/>
              <a:t>қасиетті</a:t>
            </a:r>
            <a:r>
              <a:rPr lang="ru-RU" sz="2400" dirty="0"/>
              <a:t>, </a:t>
            </a:r>
            <a:r>
              <a:rPr lang="ru-RU" sz="2400" dirty="0" err="1"/>
              <a:t>әрі</a:t>
            </a:r>
            <a:r>
              <a:rPr lang="ru-RU" sz="2400" dirty="0"/>
              <a:t> </a:t>
            </a:r>
            <a:r>
              <a:rPr lang="ru-RU" sz="2400" dirty="0" err="1" smtClean="0"/>
              <a:t>құдайдың</a:t>
            </a:r>
            <a:r>
              <a:rPr lang="ru-RU" sz="2400" dirty="0" smtClean="0"/>
              <a:t> </a:t>
            </a:r>
            <a:r>
              <a:rPr lang="ru-RU" sz="2400" dirty="0" err="1" smtClean="0"/>
              <a:t>қолында</a:t>
            </a:r>
            <a:r>
              <a:rPr lang="ru-RU" sz="2400" dirty="0" smtClean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қарастырады</a:t>
            </a:r>
            <a:r>
              <a:rPr lang="ru-RU" sz="2400" dirty="0"/>
              <a:t>. Осы </a:t>
            </a:r>
            <a:r>
              <a:rPr lang="ru-RU" sz="2400" dirty="0" err="1"/>
              <a:t>көзқарасқа</a:t>
            </a:r>
            <a:r>
              <a:rPr lang="ru-RU" sz="2400" dirty="0"/>
              <a:t> </a:t>
            </a:r>
            <a:r>
              <a:rPr lang="ru-RU" sz="2400" dirty="0" err="1"/>
              <a:t>байланысты</a:t>
            </a:r>
            <a:r>
              <a:rPr lang="ru-RU" sz="2400" dirty="0"/>
              <a:t> </a:t>
            </a:r>
            <a:r>
              <a:rPr lang="ru-RU" sz="2400" dirty="0" err="1"/>
              <a:t>эвтаназияға</a:t>
            </a:r>
            <a:r>
              <a:rPr lang="ru-RU" sz="2400" dirty="0"/>
              <a:t> </a:t>
            </a:r>
            <a:r>
              <a:rPr lang="ru-RU" sz="2400" dirty="0" err="1" smtClean="0"/>
              <a:t>жол</a:t>
            </a:r>
            <a:r>
              <a:rPr lang="ru-RU" sz="2400" dirty="0" smtClean="0"/>
              <a:t> </a:t>
            </a:r>
            <a:r>
              <a:rPr lang="ru-RU" sz="2400" dirty="0" err="1" smtClean="0"/>
              <a:t>жоқ</a:t>
            </a:r>
            <a:r>
              <a:rPr lang="ru-RU" sz="2400" dirty="0"/>
              <a:t>, </a:t>
            </a:r>
            <a:r>
              <a:rPr lang="ru-RU" sz="2400" dirty="0" err="1"/>
              <a:t>өйткені</a:t>
            </a:r>
            <a:r>
              <a:rPr lang="ru-RU" sz="2400" dirty="0"/>
              <a:t> </a:t>
            </a:r>
            <a:r>
              <a:rPr lang="ru-RU" sz="2400" dirty="0" err="1"/>
              <a:t>өмір</a:t>
            </a:r>
            <a:r>
              <a:rPr lang="ru-RU" sz="2400" dirty="0"/>
              <a:t> мен </a:t>
            </a:r>
            <a:r>
              <a:rPr lang="ru-RU" sz="2400" dirty="0" err="1"/>
              <a:t>өлім</a:t>
            </a:r>
            <a:r>
              <a:rPr lang="ru-RU" sz="2400" dirty="0"/>
              <a:t> </a:t>
            </a:r>
            <a:r>
              <a:rPr lang="ru-RU" sz="2400" dirty="0" err="1"/>
              <a:t>туралы</a:t>
            </a:r>
            <a:r>
              <a:rPr lang="ru-RU" sz="2400" dirty="0"/>
              <a:t> </a:t>
            </a:r>
            <a:r>
              <a:rPr lang="ru-RU" sz="2400" dirty="0" err="1"/>
              <a:t>мәселені</a:t>
            </a:r>
            <a:r>
              <a:rPr lang="ru-RU" sz="2400" dirty="0"/>
              <a:t>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шеше</a:t>
            </a:r>
            <a:r>
              <a:rPr lang="ru-RU" sz="2400" dirty="0"/>
              <a:t> </a:t>
            </a:r>
            <a:r>
              <a:rPr lang="ru-RU" sz="2400" dirty="0" err="1"/>
              <a:t>алмайды</a:t>
            </a:r>
            <a:r>
              <a:rPr lang="ru-RU" sz="2400" dirty="0"/>
              <a:t>. </a:t>
            </a:r>
          </a:p>
        </p:txBody>
      </p:sp>
      <p:sp>
        <p:nvSpPr>
          <p:cNvPr id="4" name="AutoShape 2" descr="ÐÐ°ÑÑÐ¸Ð½ÐºÐ¸ Ð¿Ð¾ Ð·Ð°Ð¿ÑÐ¾ÑÑ Ð±ÑÐ´Ð´Ð¸Ð·Ð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2948174" cy="378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927" y="2852936"/>
            <a:ext cx="2952328" cy="36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fontAlgn="b"/>
            <a:r>
              <a:rPr lang="ru-RU" dirty="0" err="1"/>
              <a:t>Бірақ</a:t>
            </a:r>
            <a:r>
              <a:rPr lang="ru-RU" dirty="0"/>
              <a:t>, </a:t>
            </a:r>
            <a:r>
              <a:rPr lang="ru-RU" dirty="0" err="1" smtClean="0"/>
              <a:t>әр</a:t>
            </a:r>
            <a:r>
              <a:rPr lang="ru-RU" dirty="0"/>
              <a:t> </a:t>
            </a:r>
            <a:r>
              <a:rPr lang="ru-RU" dirty="0" err="1" smtClean="0"/>
              <a:t>түрлі</a:t>
            </a:r>
            <a:r>
              <a:rPr lang="ru-RU" dirty="0" smtClean="0"/>
              <a:t> </a:t>
            </a:r>
            <a:r>
              <a:rPr lang="ru-RU" dirty="0" err="1"/>
              <a:t>адамдар</a:t>
            </a:r>
            <a:r>
              <a:rPr lang="ru-RU" dirty="0"/>
              <a:t> </a:t>
            </a:r>
            <a:r>
              <a:rPr lang="ru-RU" dirty="0" err="1"/>
              <a:t>өздерінің</a:t>
            </a:r>
            <a:r>
              <a:rPr lang="ru-RU" dirty="0"/>
              <a:t> </a:t>
            </a:r>
            <a:r>
              <a:rPr lang="ru-RU" dirty="0" err="1"/>
              <a:t>діни</a:t>
            </a:r>
            <a:r>
              <a:rPr lang="ru-RU" dirty="0"/>
              <a:t> </a:t>
            </a:r>
            <a:r>
              <a:rPr lang="ru-RU" dirty="0" err="1"/>
              <a:t>дәстүрлерін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жолмен</a:t>
            </a:r>
            <a:r>
              <a:rPr lang="ru-RU" dirty="0"/>
              <a:t> </a:t>
            </a:r>
            <a:r>
              <a:rPr lang="ru-RU" dirty="0" err="1"/>
              <a:t>қарастырады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Эвтаназия </a:t>
            </a:r>
            <a:r>
              <a:rPr lang="ru-RU" dirty="0" err="1"/>
              <a:t>бүгінде</a:t>
            </a:r>
            <a:r>
              <a:rPr lang="ru-RU" dirty="0"/>
              <a:t> </a:t>
            </a:r>
            <a:r>
              <a:rPr lang="ru-RU" dirty="0" err="1"/>
              <a:t>пациенттің</a:t>
            </a:r>
            <a:r>
              <a:rPr lang="ru-RU" dirty="0"/>
              <a:t> </a:t>
            </a:r>
            <a:r>
              <a:rPr lang="ru-RU" dirty="0" err="1"/>
              <a:t>талабымен</a:t>
            </a:r>
            <a:r>
              <a:rPr lang="ru-RU" dirty="0"/>
              <a:t> </a:t>
            </a:r>
            <a:r>
              <a:rPr lang="ru-RU" dirty="0" err="1"/>
              <a:t>өмірін</a:t>
            </a:r>
            <a:r>
              <a:rPr lang="ru-RU" dirty="0"/>
              <a:t> </a:t>
            </a:r>
            <a:r>
              <a:rPr lang="ru-RU" dirty="0" err="1" smtClean="0"/>
              <a:t>аяқтау</a:t>
            </a:r>
            <a:r>
              <a:rPr lang="ru-RU" dirty="0" smtClean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 smtClean="0"/>
              <a:t>түсіндіріледі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Бірақ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әрқашан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таңдауы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табылған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endParaRPr lang="ru-RU" dirty="0" smtClean="0"/>
          </a:p>
          <a:p>
            <a:pPr fontAlgn="b"/>
            <a:r>
              <a:rPr lang="ru-RU" dirty="0" smtClean="0"/>
              <a:t>Эвтаназия </a:t>
            </a:r>
            <a:r>
              <a:rPr lang="ru-RU" dirty="0" err="1" smtClean="0"/>
              <a:t>мәселесін</a:t>
            </a:r>
            <a:r>
              <a:rPr lang="ru-RU" dirty="0"/>
              <a:t> </a:t>
            </a:r>
            <a:r>
              <a:rPr lang="ru-RU" dirty="0" smtClean="0"/>
              <a:t>1933 </a:t>
            </a:r>
            <a:r>
              <a:rPr lang="ru-RU" dirty="0" err="1"/>
              <a:t>және</a:t>
            </a:r>
            <a:r>
              <a:rPr lang="ru-RU" dirty="0"/>
              <a:t> 1945 </a:t>
            </a:r>
            <a:r>
              <a:rPr lang="ru-RU" dirty="0" err="1"/>
              <a:t>жылдар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Еуропада</a:t>
            </a:r>
            <a:r>
              <a:rPr lang="ru-RU" dirty="0"/>
              <a:t> </a:t>
            </a:r>
            <a:r>
              <a:rPr lang="ru-RU" dirty="0" err="1"/>
              <a:t>германиялық</a:t>
            </a:r>
            <a:r>
              <a:rPr lang="ru-RU" dirty="0"/>
              <a:t> </a:t>
            </a:r>
            <a:r>
              <a:rPr lang="ru-RU" dirty="0" err="1"/>
              <a:t>нацистік</a:t>
            </a:r>
            <a:r>
              <a:rPr lang="ru-RU" dirty="0"/>
              <a:t> режим</a:t>
            </a:r>
            <a:br>
              <a:rPr lang="ru-RU" dirty="0"/>
            </a:b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дөрекі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шешуге</a:t>
            </a:r>
            <a:r>
              <a:rPr lang="ru-RU" dirty="0"/>
              <a:t> </a:t>
            </a:r>
            <a:r>
              <a:rPr lang="ru-RU" dirty="0" err="1"/>
              <a:t>тырысты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қылмыстық</a:t>
            </a:r>
            <a:r>
              <a:rPr lang="ru-RU" dirty="0"/>
              <a:t> режим </a:t>
            </a:r>
            <a:r>
              <a:rPr lang="ru-RU" dirty="0" err="1" smtClean="0"/>
              <a:t>миллиондаған</a:t>
            </a:r>
            <a:r>
              <a:rPr lang="ru-RU" dirty="0"/>
              <a:t> </a:t>
            </a:r>
            <a:r>
              <a:rPr lang="ru-RU" dirty="0" err="1" smtClean="0"/>
              <a:t>адамдарды</a:t>
            </a:r>
            <a:r>
              <a:rPr lang="ru-RU" dirty="0" smtClean="0"/>
              <a:t> </a:t>
            </a:r>
            <a:r>
              <a:rPr lang="ru-RU" dirty="0" err="1"/>
              <a:t>өлтіріп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олар</a:t>
            </a:r>
            <a:r>
              <a:rPr lang="ru-RU" dirty="0"/>
              <a:t> ауру, </a:t>
            </a:r>
            <a:r>
              <a:rPr lang="ru-RU" dirty="0" err="1"/>
              <a:t>мүгедек</a:t>
            </a:r>
            <a:r>
              <a:rPr lang="ru-RU" dirty="0"/>
              <a:t> </a:t>
            </a:r>
            <a:r>
              <a:rPr lang="ru-RU" dirty="0" err="1"/>
              <a:t>болда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 smtClean="0"/>
              <a:t>этникалық</a:t>
            </a:r>
            <a:r>
              <a:rPr lang="ru-RU" dirty="0" smtClean="0"/>
              <a:t> </a:t>
            </a:r>
            <a:r>
              <a:rPr lang="ru-RU" dirty="0" err="1"/>
              <a:t>топқа</a:t>
            </a:r>
            <a:r>
              <a:rPr lang="ru-RU" dirty="0"/>
              <a:t> </a:t>
            </a:r>
            <a:r>
              <a:rPr lang="ru-RU" dirty="0" err="1"/>
              <a:t>жатты</a:t>
            </a:r>
            <a:r>
              <a:rPr lang="ru-RU" dirty="0"/>
              <a:t>, Осы </a:t>
            </a:r>
            <a:r>
              <a:rPr lang="ru-RU" dirty="0" err="1"/>
              <a:t>себептен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өлімдер</a:t>
            </a:r>
            <a:r>
              <a:rPr lang="ru-RU" dirty="0"/>
              <a:t> де,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кездері</a:t>
            </a:r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эвтаназия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аталды</a:t>
            </a:r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56165" y="5013176"/>
            <a:ext cx="2873446" cy="18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08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032" y="967241"/>
            <a:ext cx="5338936" cy="4525963"/>
          </a:xfrm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rgbClr val="00B0F0"/>
                </a:solidFill>
              </a:rPr>
              <a:t>Нацистік</a:t>
            </a:r>
            <a:r>
              <a:rPr lang="ru-RU" b="1" dirty="0">
                <a:solidFill>
                  <a:srgbClr val="00B0F0"/>
                </a:solidFill>
              </a:rPr>
              <a:t> режим </a:t>
            </a:r>
            <a:r>
              <a:rPr lang="ru-RU" b="1" dirty="0" err="1">
                <a:solidFill>
                  <a:srgbClr val="00B0F0"/>
                </a:solidFill>
              </a:rPr>
              <a:t>өзінің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қылмыстық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әрекеттерін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пайдасыз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 err="1">
                <a:solidFill>
                  <a:srgbClr val="00B0F0"/>
                </a:solidFill>
              </a:rPr>
              <a:t>өмірлерді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тоқтату</a:t>
            </a:r>
            <a:r>
              <a:rPr lang="ru-RU" b="1" dirty="0">
                <a:solidFill>
                  <a:srgbClr val="00B0F0"/>
                </a:solidFill>
              </a:rPr>
              <a:t> мен </a:t>
            </a:r>
            <a:r>
              <a:rPr lang="ru-RU" b="1" dirty="0" err="1">
                <a:solidFill>
                  <a:srgbClr val="00B0F0"/>
                </a:solidFill>
              </a:rPr>
              <a:t>аяқтағысы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келді</a:t>
            </a:r>
            <a:r>
              <a:rPr lang="ru-RU" b="1" dirty="0">
                <a:solidFill>
                  <a:srgbClr val="00B0F0"/>
                </a:solidFill>
              </a:rPr>
              <a:t>. </a:t>
            </a:r>
            <a:r>
              <a:rPr lang="ru-RU" b="1" dirty="0" err="1">
                <a:solidFill>
                  <a:srgbClr val="00B0F0"/>
                </a:solidFill>
              </a:rPr>
              <a:t>Бұндай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ақталу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адамның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табиғатына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тән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мейірімділік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пен </a:t>
            </a:r>
            <a:r>
              <a:rPr lang="ru-RU" b="1" dirty="0" err="1">
                <a:solidFill>
                  <a:srgbClr val="00B0F0"/>
                </a:solidFill>
              </a:rPr>
              <a:t>қайырымдылыққа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қарсы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еді</a:t>
            </a:r>
            <a:r>
              <a:rPr lang="ru-RU" b="1" dirty="0">
                <a:solidFill>
                  <a:srgbClr val="00B0F0"/>
                </a:solidFill>
              </a:rPr>
              <a:t>. </a:t>
            </a:r>
            <a:r>
              <a:rPr lang="ru-RU" b="1" dirty="0" err="1">
                <a:solidFill>
                  <a:srgbClr val="00B0F0"/>
                </a:solidFill>
              </a:rPr>
              <a:t>Өткен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шақта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жасалған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 err="1">
                <a:solidFill>
                  <a:srgbClr val="00B0F0"/>
                </a:solidFill>
              </a:rPr>
              <a:t>қылмыстардың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себебінен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талап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бойынша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өмірінен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айыру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деп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есептелетін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B0F0"/>
                </a:solidFill>
              </a:rPr>
              <a:t>эвтаназия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бүгінде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барлық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дерлік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елде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қылмыс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деп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саналады</a:t>
            </a:r>
            <a:r>
              <a:rPr lang="ru-RU" b="1" dirty="0">
                <a:solidFill>
                  <a:srgbClr val="00B0F0"/>
                </a:solidFill>
              </a:rPr>
              <a:t>. </a:t>
            </a:r>
            <a:r>
              <a:rPr lang="ru-RU" b="1" dirty="0" err="1">
                <a:solidFill>
                  <a:srgbClr val="00B0F0"/>
                </a:solidFill>
              </a:rPr>
              <a:t>Нидерландыда</a:t>
            </a:r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r>
              <a:rPr lang="ru-RU" b="1" dirty="0" err="1" smtClean="0">
                <a:solidFill>
                  <a:srgbClr val="00B0F0"/>
                </a:solidFill>
              </a:rPr>
              <a:t>втаназия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занды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ашық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түрде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өтеді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75457"/>
            <a:ext cx="3157364" cy="424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14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Эвтаназияның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концепциясы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қандай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320" y="1399350"/>
            <a:ext cx="58663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1991 </a:t>
            </a:r>
            <a:r>
              <a:rPr lang="ru-RU" dirty="0" err="1"/>
              <a:t>жылғы</a:t>
            </a:r>
            <a:r>
              <a:rPr lang="ru-RU" dirty="0"/>
              <a:t> </a:t>
            </a:r>
            <a:r>
              <a:rPr lang="ru-RU" dirty="0" err="1"/>
              <a:t>ресми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 smtClean="0"/>
              <a:t>Риммелинктің</a:t>
            </a:r>
            <a:r>
              <a:rPr lang="ru-RU" dirty="0" smtClean="0"/>
              <a:t> </a:t>
            </a:r>
            <a:r>
              <a:rPr lang="ru-RU" dirty="0" err="1"/>
              <a:t>мәлімдемесінде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Нидерландыда</a:t>
            </a:r>
            <a:r>
              <a:rPr lang="ru-RU" dirty="0"/>
              <a:t> эвтаназия </a:t>
            </a:r>
            <a:r>
              <a:rPr lang="ru-RU" dirty="0" err="1"/>
              <a:t>былай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: «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өмірін</a:t>
            </a:r>
            <a:r>
              <a:rPr lang="ru-RU" dirty="0"/>
              <a:t> </a:t>
            </a:r>
            <a:r>
              <a:rPr lang="ru-RU" dirty="0" err="1" smtClean="0"/>
              <a:t>оның</a:t>
            </a:r>
            <a:r>
              <a:rPr lang="ru-RU" dirty="0"/>
              <a:t> </a:t>
            </a:r>
            <a:r>
              <a:rPr lang="ru-RU" dirty="0" err="1" smtClean="0"/>
              <a:t>талабы</a:t>
            </a:r>
            <a:r>
              <a:rPr lang="ru-RU" dirty="0" smtClean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тоқтату</a:t>
            </a:r>
            <a:r>
              <a:rPr lang="ru-RU" dirty="0"/>
              <a:t>».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Нидерландының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институттарында</a:t>
            </a:r>
            <a:r>
              <a:rPr lang="ru-RU" dirty="0"/>
              <a:t> </a:t>
            </a:r>
            <a:r>
              <a:rPr lang="ru-RU" dirty="0" err="1"/>
              <a:t>қолданылатын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категориялардан</a:t>
            </a:r>
            <a:r>
              <a:rPr lang="ru-RU" dirty="0"/>
              <a:t> </a:t>
            </a:r>
            <a:r>
              <a:rPr lang="ru-RU" dirty="0" err="1"/>
              <a:t>ерекшеленеді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мәжбүрленген</a:t>
            </a:r>
            <a:r>
              <a:rPr lang="ru-RU" dirty="0"/>
              <a:t>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өлтіру</a:t>
            </a:r>
            <a:r>
              <a:rPr lang="ru-RU" dirty="0"/>
              <a:t> «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талаба</a:t>
            </a:r>
            <a:r>
              <a:rPr lang="ru-RU" dirty="0"/>
              <a:t> </a:t>
            </a:r>
            <a:r>
              <a:rPr lang="ru-RU" dirty="0" err="1" smtClean="0"/>
              <a:t>бойынша,оның</a:t>
            </a:r>
            <a:r>
              <a:rPr lang="ru-RU" dirty="0" smtClean="0"/>
              <a:t> </a:t>
            </a:r>
            <a:r>
              <a:rPr lang="ru-RU" dirty="0" err="1"/>
              <a:t>өмірін</a:t>
            </a:r>
            <a:r>
              <a:rPr lang="ru-RU" dirty="0"/>
              <a:t> </a:t>
            </a:r>
            <a:r>
              <a:rPr lang="ru-RU" dirty="0" err="1"/>
              <a:t>аяқтауға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көмектесу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</a:p>
        </p:txBody>
      </p:sp>
      <p:pic>
        <p:nvPicPr>
          <p:cNvPr id="7170" name="Picture 2" descr="ÐÐ°ÑÑÐ¸Ð½ÐºÐ¸ Ð¿Ð¾ Ð·Ð°Ð¿ÑÐ¾ÑÑ ÑÐ²ÑÐ°Ð½Ð°Ð·Ð¸Ñ Ð½Ð¸Ð´ÐµÑÐ»Ð°Ð½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25331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Ð¸Ð´ÐµÑÐ»Ð°Ð½Ð´Ñ - Ð¢ÑÑÑÐ¸ÑÐ¼Ð° tekila-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41" y="1022993"/>
            <a:ext cx="2639339" cy="263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8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өзін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өзі</a:t>
            </a:r>
            <a:r>
              <a:rPr lang="ru-RU" dirty="0"/>
              <a:t> </a:t>
            </a:r>
            <a:r>
              <a:rPr lang="ru-RU" dirty="0" err="1" smtClean="0"/>
              <a:t>жоюға</a:t>
            </a:r>
            <a:r>
              <a:rPr lang="ru-RU" dirty="0" smtClean="0"/>
              <a:t> </a:t>
            </a:r>
            <a:r>
              <a:rPr lang="ru-RU" dirty="0" err="1"/>
              <a:t>ұмтылудың</a:t>
            </a:r>
            <a:r>
              <a:rPr lang="ru-RU" dirty="0"/>
              <a:t> </a:t>
            </a:r>
            <a:r>
              <a:rPr lang="ru-RU" dirty="0" err="1"/>
              <a:t>бәрін</a:t>
            </a:r>
            <a:r>
              <a:rPr lang="ru-RU" dirty="0"/>
              <a:t> </a:t>
            </a:r>
            <a:r>
              <a:rPr lang="ru-RU" dirty="0" err="1"/>
              <a:t>қолдай</a:t>
            </a:r>
            <a:r>
              <a:rPr lang="ru-RU" dirty="0"/>
              <a:t> </a:t>
            </a:r>
            <a:r>
              <a:rPr lang="ru-RU" dirty="0" err="1"/>
              <a:t>бермейтін</a:t>
            </a:r>
            <a:r>
              <a:rPr lang="ru-RU" dirty="0"/>
              <a:t> </a:t>
            </a:r>
            <a:r>
              <a:rPr lang="ru-RU" dirty="0" err="1"/>
              <a:t>ерікті</a:t>
            </a:r>
            <a:r>
              <a:rPr lang="ru-RU" dirty="0"/>
              <a:t> </a:t>
            </a:r>
            <a:r>
              <a:rPr lang="ru-RU" dirty="0" err="1"/>
              <a:t>эвтаназиядан</a:t>
            </a:r>
            <a:r>
              <a:rPr lang="ru-RU" dirty="0"/>
              <a:t> </a:t>
            </a:r>
            <a:r>
              <a:rPr lang="ru-RU" dirty="0" err="1" smtClean="0"/>
              <a:t>өзгеше;адамның</a:t>
            </a:r>
            <a:r>
              <a:rPr lang="ru-RU" dirty="0" smtClean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талабынсыз</a:t>
            </a:r>
            <a:r>
              <a:rPr lang="ru-RU" dirty="0"/>
              <a:t> </a:t>
            </a:r>
            <a:r>
              <a:rPr lang="ru-RU" dirty="0" err="1"/>
              <a:t>өмірді</a:t>
            </a:r>
            <a:r>
              <a:rPr lang="ru-RU" dirty="0"/>
              <a:t> </a:t>
            </a:r>
            <a:r>
              <a:rPr lang="ru-RU" dirty="0" err="1"/>
              <a:t>тоқтатуға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 smtClean="0"/>
              <a:t>,«</a:t>
            </a:r>
            <a:r>
              <a:rPr lang="ru-RU" dirty="0" err="1"/>
              <a:t>адамның</a:t>
            </a:r>
            <a:r>
              <a:rPr lang="ru-RU" dirty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талабы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өмірін</a:t>
            </a:r>
            <a:r>
              <a:rPr lang="ru-RU" dirty="0"/>
              <a:t> </a:t>
            </a:r>
            <a:r>
              <a:rPr lang="ru-RU" dirty="0" err="1"/>
              <a:t>аяқтауға</a:t>
            </a:r>
            <a:r>
              <a:rPr lang="ru-RU" dirty="0"/>
              <a:t> </a:t>
            </a:r>
            <a:r>
              <a:rPr lang="ru-RU" dirty="0" err="1" smtClean="0"/>
              <a:t>арнайы</a:t>
            </a:r>
            <a:r>
              <a:rPr lang="ru-RU" dirty="0"/>
              <a:t> </a:t>
            </a:r>
            <a:r>
              <a:rPr lang="ru-RU" dirty="0" err="1" smtClean="0"/>
              <a:t>көмектесу</a:t>
            </a:r>
            <a:r>
              <a:rPr lang="ru-RU" dirty="0"/>
              <a:t>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 smtClean="0"/>
              <a:t>ерікті</a:t>
            </a:r>
            <a:r>
              <a:rPr lang="ru-RU" dirty="0"/>
              <a:t> </a:t>
            </a:r>
            <a:r>
              <a:rPr lang="ru-RU" dirty="0" err="1" smtClean="0"/>
              <a:t>эвтаназиядан</a:t>
            </a:r>
            <a:r>
              <a:rPr lang="ru-RU" dirty="0" smtClean="0"/>
              <a:t> </a:t>
            </a:r>
            <a:r>
              <a:rPr lang="ru-RU" dirty="0" err="1"/>
              <a:t>пациенттің</a:t>
            </a:r>
            <a:r>
              <a:rPr lang="ru-RU" dirty="0"/>
              <a:t> </a:t>
            </a:r>
            <a:r>
              <a:rPr lang="ru-RU" dirty="0" err="1" smtClean="0"/>
              <a:t>жақсы</a:t>
            </a:r>
            <a:r>
              <a:rPr lang="ru-RU" dirty="0"/>
              <a:t> </a:t>
            </a:r>
            <a:r>
              <a:rPr lang="ru-RU" dirty="0" err="1" smtClean="0"/>
              <a:t>ойластырылған</a:t>
            </a:r>
            <a:r>
              <a:rPr lang="ru-RU" dirty="0"/>
              <a:t>, </a:t>
            </a:r>
            <a:r>
              <a:rPr lang="ru-RU" dirty="0" err="1"/>
              <a:t>анық</a:t>
            </a:r>
            <a:r>
              <a:rPr lang="ru-RU" dirty="0"/>
              <a:t> </a:t>
            </a:r>
            <a:r>
              <a:rPr lang="ru-RU" dirty="0" err="1"/>
              <a:t>жүйелі</a:t>
            </a:r>
            <a:r>
              <a:rPr lang="ru-RU" dirty="0"/>
              <a:t> </a:t>
            </a:r>
            <a:r>
              <a:rPr lang="ru-RU" dirty="0" err="1"/>
              <a:t>талабына</a:t>
            </a:r>
            <a:r>
              <a:rPr lang="ru-RU" dirty="0"/>
              <a:t> </a:t>
            </a:r>
            <a:r>
              <a:rPr lang="ru-RU" dirty="0" err="1"/>
              <a:t>негізделмейтіндігімен</a:t>
            </a:r>
            <a:r>
              <a:rPr lang="ru-RU" dirty="0"/>
              <a:t> </a:t>
            </a:r>
            <a:r>
              <a:rPr lang="ru-RU" dirty="0" err="1" smtClean="0"/>
              <a:t>ерекшеленеді</a:t>
            </a:r>
            <a:r>
              <a:rPr lang="ru-RU" dirty="0"/>
              <a:t>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3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736" y="908720"/>
            <a:ext cx="5205264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пациенттің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нақты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талабынсыз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жүргізілген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белсенді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эвтаназия </a:t>
            </a:r>
            <a:r>
              <a:rPr lang="ru-RU" dirty="0" err="1" smtClean="0">
                <a:solidFill>
                  <a:srgbClr val="002060"/>
                </a:solidFill>
              </a:rPr>
              <a:t>ерікті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эвтаназиядан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өзгеше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өйткені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пациенттің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жақсы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ойластырылған,анық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жүйелі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талабына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сүйенбейді</a:t>
            </a:r>
            <a:r>
              <a:rPr lang="ru-RU" dirty="0">
                <a:solidFill>
                  <a:srgbClr val="002060"/>
                </a:solidFill>
              </a:rPr>
              <a:t>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жанама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эвтаназия «</a:t>
            </a:r>
            <a:r>
              <a:rPr lang="ru-RU" dirty="0" err="1">
                <a:solidFill>
                  <a:srgbClr val="002060"/>
                </a:solidFill>
              </a:rPr>
              <a:t>опиаттар</a:t>
            </a:r>
            <a:r>
              <a:rPr lang="ru-RU" dirty="0">
                <a:solidFill>
                  <a:srgbClr val="002060"/>
                </a:solidFill>
              </a:rPr>
              <a:t> мен </a:t>
            </a:r>
            <a:r>
              <a:rPr lang="ru-RU" dirty="0" err="1">
                <a:solidFill>
                  <a:srgbClr val="002060"/>
                </a:solidFill>
              </a:rPr>
              <a:t>басқа</a:t>
            </a:r>
            <a:r>
              <a:rPr lang="ru-RU" dirty="0">
                <a:solidFill>
                  <a:srgbClr val="002060"/>
                </a:solidFill>
              </a:rPr>
              <a:t> да </a:t>
            </a:r>
            <a:r>
              <a:rPr lang="ru-RU" dirty="0" err="1">
                <a:solidFill>
                  <a:srgbClr val="002060"/>
                </a:solidFill>
              </a:rPr>
              <a:t>ауруды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басатын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дәрілерді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үлкен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дозаларда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қолданудың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салдарынан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өлім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белгілі</a:t>
            </a:r>
            <a:r>
              <a:rPr lang="ru-RU" dirty="0">
                <a:solidFill>
                  <a:srgbClr val="002060"/>
                </a:solidFill>
              </a:rPr>
              <a:t>;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>
                <a:solidFill>
                  <a:srgbClr val="002060"/>
                </a:solidFill>
              </a:rPr>
              <a:t>пассивті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эвтаназия </a:t>
            </a:r>
            <a:r>
              <a:rPr lang="ru-RU" dirty="0" err="1">
                <a:solidFill>
                  <a:srgbClr val="002060"/>
                </a:solidFill>
              </a:rPr>
              <a:t>немесе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қатыспау</a:t>
            </a:r>
            <a:r>
              <a:rPr lang="ru-RU" dirty="0">
                <a:solidFill>
                  <a:srgbClr val="002060"/>
                </a:solidFill>
              </a:rPr>
              <a:t> «</a:t>
            </a:r>
            <a:r>
              <a:rPr lang="ru-RU" dirty="0" err="1">
                <a:solidFill>
                  <a:srgbClr val="002060"/>
                </a:solidFill>
              </a:rPr>
              <a:t>өмір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сүруді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жалғастыратын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дәрілерді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беруді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тоқтату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салдарынан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туған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өлім</a:t>
            </a:r>
            <a:r>
              <a:rPr lang="ru-RU" dirty="0">
                <a:solidFill>
                  <a:srgbClr val="002060"/>
                </a:solidFill>
              </a:rPr>
              <a:t>» </a:t>
            </a:r>
            <a:r>
              <a:rPr lang="ru-RU" dirty="0" err="1">
                <a:solidFill>
                  <a:srgbClr val="002060"/>
                </a:solidFill>
              </a:rPr>
              <a:t>деп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анықталады</a:t>
            </a:r>
            <a:r>
              <a:rPr lang="ru-RU" dirty="0">
                <a:solidFill>
                  <a:srgbClr val="00206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ÐÐ°ÑÑÐ¸Ð½ÐºÐ¸ Ð¿Ð¾ Ð·Ð°Ð¿ÑÐ¾ÑÑ ÑÐ²ÑÐ°Ð½Ð°Ð·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1685"/>
            <a:ext cx="39604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23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503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Schoolbook</vt:lpstr>
      <vt:lpstr>Wingdings</vt:lpstr>
      <vt:lpstr>Wingdings 2</vt:lpstr>
      <vt:lpstr>Тема Office</vt:lpstr>
      <vt:lpstr>Эркер</vt:lpstr>
      <vt:lpstr>ӘЛ-ФАРАБИ АТЫНДАҒЫ ҚАЗАҚ ҰЛТТЫҚ УНИВЕРСИТЕТІ</vt:lpstr>
      <vt:lpstr>Мазмұны:</vt:lpstr>
      <vt:lpstr>Эвтаназия дегеніміз не?</vt:lpstr>
      <vt:lpstr>Презентация PowerPoint</vt:lpstr>
      <vt:lpstr>Презентация PowerPoint</vt:lpstr>
      <vt:lpstr>Презентация PowerPoint</vt:lpstr>
      <vt:lpstr>Эвтаназияның концепциясы қандай? </vt:lpstr>
      <vt:lpstr>Презентация PowerPoint</vt:lpstr>
      <vt:lpstr>Презентация PowerPoint</vt:lpstr>
      <vt:lpstr>Презентация PowerPoint</vt:lpstr>
      <vt:lpstr>          Эвтаназияны қылмыстық аумақтан шығару(декриминализация) дегеніміз не?</vt:lpstr>
      <vt:lpstr>Қойылатын басқа да талаптар:</vt:lpstr>
      <vt:lpstr>Презентация PowerPoint</vt:lpstr>
      <vt:lpstr> Эвтаназияны жақтайтын және оған қарсы қандай пікірлер бар? </vt:lpstr>
      <vt:lpstr>Чабот оқиғасы:</vt:lpstr>
      <vt:lpstr>Презентация PowerPoint</vt:lpstr>
      <vt:lpstr>Презентация PowerPoint</vt:lpstr>
      <vt:lpstr>Презентация PowerPoint</vt:lpstr>
      <vt:lpstr>Презентация PowerPoint</vt:lpstr>
      <vt:lpstr>Қорытынды:</vt:lpstr>
      <vt:lpstr>Пайдаланылған әдебиеттер тізімі: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Жапаркулова Назгуль</cp:lastModifiedBy>
  <cp:revision>17</cp:revision>
  <dcterms:created xsi:type="dcterms:W3CDTF">2019-03-17T11:23:20Z</dcterms:created>
  <dcterms:modified xsi:type="dcterms:W3CDTF">2022-10-27T05:35:09Z</dcterms:modified>
</cp:coreProperties>
</file>